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97" r:id="rId2"/>
    <p:sldId id="418" r:id="rId3"/>
    <p:sldId id="384" r:id="rId4"/>
    <p:sldId id="416" r:id="rId5"/>
    <p:sldId id="430" r:id="rId6"/>
    <p:sldId id="410" r:id="rId7"/>
    <p:sldId id="423" r:id="rId8"/>
    <p:sldId id="424" r:id="rId9"/>
    <p:sldId id="432" r:id="rId10"/>
    <p:sldId id="433" r:id="rId11"/>
    <p:sldId id="434" r:id="rId12"/>
    <p:sldId id="435" r:id="rId13"/>
    <p:sldId id="436" r:id="rId14"/>
    <p:sldId id="437" r:id="rId15"/>
    <p:sldId id="438" r:id="rId16"/>
    <p:sldId id="439" r:id="rId17"/>
    <p:sldId id="440" r:id="rId18"/>
    <p:sldId id="421" r:id="rId19"/>
    <p:sldId id="422" r:id="rId20"/>
    <p:sldId id="425" r:id="rId21"/>
    <p:sldId id="386" r:id="rId22"/>
    <p:sldId id="387" r:id="rId23"/>
    <p:sldId id="411" r:id="rId24"/>
    <p:sldId id="388" r:id="rId25"/>
    <p:sldId id="426" r:id="rId26"/>
    <p:sldId id="389" r:id="rId27"/>
    <p:sldId id="428" r:id="rId28"/>
    <p:sldId id="412" r:id="rId29"/>
    <p:sldId id="427" r:id="rId30"/>
    <p:sldId id="401" r:id="rId31"/>
    <p:sldId id="413" r:id="rId32"/>
    <p:sldId id="390" r:id="rId33"/>
    <p:sldId id="393" r:id="rId34"/>
    <p:sldId id="394" r:id="rId35"/>
    <p:sldId id="414" r:id="rId36"/>
    <p:sldId id="395" r:id="rId37"/>
    <p:sldId id="396" r:id="rId38"/>
    <p:sldId id="415" r:id="rId39"/>
    <p:sldId id="408" r:id="rId40"/>
  </p:sldIdLst>
  <p:sldSz cx="9144000" cy="6858000" type="screen4x3"/>
  <p:notesSz cx="6796088" cy="9925050"/>
  <p:defaultTextStyle>
    <a:defPPr>
      <a:defRPr lang="en-GB"/>
    </a:defPPr>
    <a:lvl1pPr algn="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6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6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6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6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r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16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00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0A4387"/>
    <a:srgbClr val="2851AE"/>
    <a:srgbClr val="21438F"/>
    <a:srgbClr val="0066CC"/>
    <a:srgbClr val="003399"/>
    <a:srgbClr val="0033CC"/>
    <a:srgbClr val="CC0000"/>
    <a:srgbClr val="33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6" autoAdjust="0"/>
    <p:restoredTop sz="92632" autoAdjust="0"/>
  </p:normalViewPr>
  <p:slideViewPr>
    <p:cSldViewPr>
      <p:cViewPr>
        <p:scale>
          <a:sx n="100" d="100"/>
          <a:sy n="100" d="100"/>
        </p:scale>
        <p:origin x="-2334" y="-624"/>
      </p:cViewPr>
      <p:guideLst>
        <p:guide orient="horz" pos="1434"/>
        <p:guide pos="431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657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4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6575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8267583C-D517-4546-A219-CACEB052AD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0" y="0"/>
            <a:ext cx="6796088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35288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3849688" y="0"/>
            <a:ext cx="2935287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5" name="Rectangle 10"/>
          <p:cNvSpPr>
            <a:spLocks noGrp="1" noChangeArrowheads="1"/>
          </p:cNvSpPr>
          <p:nvPr>
            <p:ph type="sldImg"/>
          </p:nvPr>
        </p:nvSpPr>
        <p:spPr bwMode="auto">
          <a:xfrm>
            <a:off x="915988" y="744538"/>
            <a:ext cx="4954587" cy="37115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83" name="Rectangle 11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4875"/>
            <a:ext cx="5427663" cy="4456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ftr"/>
          </p:nvPr>
        </p:nvSpPr>
        <p:spPr bwMode="auto">
          <a:xfrm>
            <a:off x="0" y="9426575"/>
            <a:ext cx="2935288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l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sldNum"/>
          </p:nvPr>
        </p:nvSpPr>
        <p:spPr bwMode="auto">
          <a:xfrm>
            <a:off x="3849688" y="9426575"/>
            <a:ext cx="2935287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/>
            </a:lvl1pPr>
          </a:lstStyle>
          <a:p>
            <a:pPr>
              <a:defRPr/>
            </a:pPr>
            <a:fld id="{FC91C934-8A5E-4768-8BC7-5CDF0C83AE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4538"/>
            <a:ext cx="4948237" cy="3711575"/>
          </a:xfrm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7412" name="Нижний колонтитул 3"/>
          <p:cNvSpPr>
            <a:spLocks noGrp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ru-RU" smtClean="0"/>
              <a:t>ооо</a:t>
            </a:r>
            <a:endParaRPr lang="en-GB" smtClean="0"/>
          </a:p>
        </p:txBody>
      </p:sp>
      <p:sp>
        <p:nvSpPr>
          <p:cNvPr id="17413" name="Номер слайда 4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90F3E73-26BD-461F-B588-1039D07A9E32}" type="slidenum">
              <a:rPr lang="en-GB" smtClean="0"/>
              <a:pPr/>
              <a:t>11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4538"/>
            <a:ext cx="4948237" cy="3711575"/>
          </a:xfrm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8436" name="Нижний колонтитул 3"/>
          <p:cNvSpPr>
            <a:spLocks noGrp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ru-RU" smtClean="0"/>
              <a:t>ооо</a:t>
            </a:r>
            <a:endParaRPr lang="en-GB" smtClean="0"/>
          </a:p>
        </p:txBody>
      </p:sp>
      <p:sp>
        <p:nvSpPr>
          <p:cNvPr id="18437" name="Номер слайда 4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014CE02-E920-4A1A-8A7C-2A8285A467FF}" type="slidenum">
              <a:rPr lang="en-GB" smtClean="0"/>
              <a:pPr/>
              <a:t>12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4538"/>
            <a:ext cx="4948237" cy="3711575"/>
          </a:xfrm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9460" name="Нижний колонтитул 3"/>
          <p:cNvSpPr>
            <a:spLocks noGrp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ru-RU" smtClean="0"/>
              <a:t>ооо</a:t>
            </a:r>
            <a:endParaRPr lang="en-GB" smtClean="0"/>
          </a:p>
        </p:txBody>
      </p:sp>
      <p:sp>
        <p:nvSpPr>
          <p:cNvPr id="19461" name="Номер слайда 4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57CFA1F-7362-4C50-BE3F-C673376161E3}" type="slidenum">
              <a:rPr lang="en-GB" smtClean="0"/>
              <a:pPr/>
              <a:t>13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4538"/>
            <a:ext cx="4948237" cy="3711575"/>
          </a:xfrm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838D329-1179-4372-94EA-F4AE9AF9BECA}" type="slidenum">
              <a:rPr lang="en-GB" smtClean="0"/>
              <a:pPr/>
              <a:t>31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B8A6909-F15E-4A05-835C-EB28DA6EFB71}" type="slidenum">
              <a:rPr lang="en-GB" smtClean="0"/>
              <a:pPr/>
              <a:t>39</a:t>
            </a:fld>
            <a:endParaRPr lang="en-GB" smtClean="0"/>
          </a:p>
        </p:txBody>
      </p:sp>
      <p:sp>
        <p:nvSpPr>
          <p:cNvPr id="38915" name="Text Box 2"/>
          <p:cNvSpPr txBox="1">
            <a:spLocks noChangeArrowheads="1"/>
          </p:cNvSpPr>
          <p:nvPr/>
        </p:nvSpPr>
        <p:spPr bwMode="auto">
          <a:xfrm>
            <a:off x="915988" y="744538"/>
            <a:ext cx="4965700" cy="37226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16" name="Rectangle 3"/>
          <p:cNvSpPr>
            <a:spLocks noChangeArrowheads="1"/>
          </p:cNvSpPr>
          <p:nvPr>
            <p:ph type="body"/>
          </p:nvPr>
        </p:nvSpPr>
        <p:spPr>
          <a:xfrm>
            <a:off x="679450" y="4714875"/>
            <a:ext cx="5429250" cy="445770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061075"/>
            <a:ext cx="9144000" cy="796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1065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</a:defRPr>
      </a:lvl9pPr>
    </p:titleStyle>
    <p:bodyStyle>
      <a:lvl1pPr marL="331788" indent="-331788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1838" indent="-274638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gasnet.ru/gaskit_demo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gasnet.ru/dashboard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demo.gasnet.ru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755650" y="4149725"/>
            <a:ext cx="7772400" cy="1582738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36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GasNet </a:t>
            </a:r>
            <a:r>
              <a:rPr lang="en-US" sz="36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 </a:t>
            </a:r>
            <a:r>
              <a:rPr lang="ru-RU" sz="36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современные системы автоматизации АЗС</a:t>
            </a:r>
          </a:p>
        </p:txBody>
      </p:sp>
      <p:sp>
        <p:nvSpPr>
          <p:cNvPr id="2051" name="Прямоугольник 6"/>
          <p:cNvSpPr>
            <a:spLocks noChangeArrowheads="1"/>
          </p:cNvSpPr>
          <p:nvPr/>
        </p:nvSpPr>
        <p:spPr bwMode="auto">
          <a:xfrm>
            <a:off x="107950" y="115888"/>
            <a:ext cx="3240088" cy="6492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/>
          </a:p>
        </p:txBody>
      </p:sp>
      <p:sp>
        <p:nvSpPr>
          <p:cNvPr id="2052" name="Прямоугольник 12"/>
          <p:cNvSpPr>
            <a:spLocks noChangeArrowheads="1"/>
          </p:cNvSpPr>
          <p:nvPr/>
        </p:nvSpPr>
        <p:spPr bwMode="auto">
          <a:xfrm>
            <a:off x="179388" y="188913"/>
            <a:ext cx="3024187" cy="57626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/>
          </a:p>
        </p:txBody>
      </p:sp>
      <p:sp>
        <p:nvSpPr>
          <p:cNvPr id="2053" name="Прямоугольник 14"/>
          <p:cNvSpPr>
            <a:spLocks noChangeArrowheads="1"/>
          </p:cNvSpPr>
          <p:nvPr/>
        </p:nvSpPr>
        <p:spPr bwMode="auto">
          <a:xfrm>
            <a:off x="179388" y="115888"/>
            <a:ext cx="3097212" cy="6492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/>
          </a:p>
        </p:txBody>
      </p:sp>
      <p:sp>
        <p:nvSpPr>
          <p:cNvPr id="2054" name="Прямоугольник 15"/>
          <p:cNvSpPr>
            <a:spLocks noChangeArrowheads="1"/>
          </p:cNvSpPr>
          <p:nvPr/>
        </p:nvSpPr>
        <p:spPr bwMode="auto">
          <a:xfrm>
            <a:off x="179388" y="188913"/>
            <a:ext cx="3097212" cy="647700"/>
          </a:xfrm>
          <a:prstGeom prst="rect">
            <a:avLst/>
          </a:prstGeom>
          <a:solidFill>
            <a:srgbClr val="0A4387"/>
          </a:solidFill>
          <a:ln w="95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/>
          </a:p>
        </p:txBody>
      </p:sp>
      <p:pic>
        <p:nvPicPr>
          <p:cNvPr id="2056" name="Picture 8" descr="Современные системы автоматизации АЗ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1381125"/>
            <a:ext cx="6696075" cy="2479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196975"/>
            <a:ext cx="8229600" cy="647700"/>
          </a:xfrm>
        </p:spPr>
        <p:txBody>
          <a:bodyPr/>
          <a:lstStyle/>
          <a:p>
            <a:pPr>
              <a:buClrTx/>
              <a:buSz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О нас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 bwMode="auto">
          <a:xfrm>
            <a:off x="395288" y="1916113"/>
            <a:ext cx="8229600" cy="20177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smtClean="0">
                <a:solidFill>
                  <a:srgbClr val="21438F"/>
                </a:solidFill>
              </a:rPr>
              <a:t>Более 20 лет работы в сфере разработки систем автоматизации;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Более </a:t>
            </a:r>
            <a:r>
              <a:rPr lang="en-US" sz="2000" smtClean="0">
                <a:solidFill>
                  <a:srgbClr val="21438F"/>
                </a:solidFill>
              </a:rPr>
              <a:t>100 </a:t>
            </a:r>
            <a:r>
              <a:rPr lang="ru-RU" sz="2000" smtClean="0">
                <a:solidFill>
                  <a:srgbClr val="21438F"/>
                </a:solidFill>
              </a:rPr>
              <a:t>партнерских компаний в 7 странах;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Более </a:t>
            </a:r>
            <a:r>
              <a:rPr lang="en-US" sz="2000" smtClean="0">
                <a:solidFill>
                  <a:srgbClr val="21438F"/>
                </a:solidFill>
              </a:rPr>
              <a:t>2000 </a:t>
            </a:r>
            <a:r>
              <a:rPr lang="ru-RU" sz="2000" smtClean="0">
                <a:solidFill>
                  <a:srgbClr val="21438F"/>
                </a:solidFill>
              </a:rPr>
              <a:t>автоматизированных АЗС.</a:t>
            </a:r>
            <a:endParaRPr lang="ru-RU" sz="2000" smtClean="0"/>
          </a:p>
        </p:txBody>
      </p:sp>
      <p:pic>
        <p:nvPicPr>
          <p:cNvPr id="3077" name="Picture 5" descr="ms-gold20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175" y="3959225"/>
            <a:ext cx="4105275" cy="1633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9" name="Rectangle 5"/>
          <p:cNvSpPr>
            <a:spLocks noChangeArrowheads="1"/>
          </p:cNvSpPr>
          <p:nvPr/>
        </p:nvSpPr>
        <p:spPr bwMode="auto">
          <a:xfrm>
            <a:off x="395288" y="1125538"/>
            <a:ext cx="8497887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Экосистема продуктов </a:t>
            </a:r>
            <a:r>
              <a:rPr lang="en-US" sz="28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GasNet</a:t>
            </a:r>
            <a:endParaRPr lang="ru-RU" sz="28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graphicFrame>
        <p:nvGraphicFramePr>
          <p:cNvPr id="5128" name="Object 8"/>
          <p:cNvGraphicFramePr>
            <a:graphicFrameLocks noChangeAspect="1"/>
          </p:cNvGraphicFramePr>
          <p:nvPr/>
        </p:nvGraphicFramePr>
        <p:xfrm>
          <a:off x="1547813" y="1555750"/>
          <a:ext cx="6408737" cy="4508500"/>
        </p:xfrm>
        <a:graphic>
          <a:graphicData uri="http://schemas.openxmlformats.org/presentationml/2006/ole">
            <p:oleObj spid="_x0000_s5128" name="Acrobat Document" r:id="rId3" imgW="13620643" imgH="9582030" progId="AcroExch.Document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76275" y="2205038"/>
            <a:ext cx="7772400" cy="1011237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8000" b="1" i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</a:t>
            </a:r>
            <a:endParaRPr lang="ru-RU" sz="80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03350" y="3500438"/>
            <a:ext cx="6400800" cy="17526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i="1" dirty="0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 dirty="0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автоматизации АЗС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 dirty="0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b="1" i="1" dirty="0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front-office</a:t>
            </a:r>
            <a:r>
              <a:rPr lang="ru-RU" b="1" i="1" dirty="0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7" name="Text Box 5"/>
          <p:cNvSpPr txBox="1">
            <a:spLocks noChangeArrowheads="1"/>
          </p:cNvSpPr>
          <p:nvPr/>
        </p:nvSpPr>
        <p:spPr bwMode="auto">
          <a:xfrm>
            <a:off x="1389063" y="1268413"/>
            <a:ext cx="6324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623888">
              <a:buClrTx/>
              <a:buSzTx/>
              <a:buFontTx/>
              <a:buNone/>
              <a:defRPr/>
            </a:pPr>
            <a:r>
              <a:rPr lang="en-US" sz="28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GasKit</a:t>
            </a:r>
            <a:r>
              <a:rPr lang="en-US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– </a:t>
            </a:r>
            <a:r>
              <a:rPr lang="ru-RU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рабочее место оператора</a:t>
            </a:r>
          </a:p>
        </p:txBody>
      </p:sp>
      <p:pic>
        <p:nvPicPr>
          <p:cNvPr id="54276" name="Picture 4" descr="GK9_scre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1827213"/>
            <a:ext cx="5111750" cy="4122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4213" y="1125538"/>
            <a:ext cx="7772400" cy="503237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Основные функции системы </a:t>
            </a:r>
            <a:r>
              <a:rPr lang="en-US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GasKit</a:t>
            </a:r>
            <a:endParaRPr lang="ru-RU" sz="2800" dirty="0"/>
          </a:p>
        </p:txBody>
      </p:sp>
      <p:sp>
        <p:nvSpPr>
          <p:cNvPr id="4099" name="Подзаголовок 6"/>
          <p:cNvSpPr>
            <a:spLocks noGrp="1"/>
          </p:cNvSpPr>
          <p:nvPr>
            <p:ph type="subTitle" idx="1"/>
          </p:nvPr>
        </p:nvSpPr>
        <p:spPr bwMode="auto">
          <a:xfrm>
            <a:off x="684213" y="1844675"/>
            <a:ext cx="7775575" cy="396081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31788" indent="-331788" algn="l">
              <a:buFont typeface="Arial" charset="0"/>
              <a:buChar char="•"/>
              <a:defRPr/>
            </a:pPr>
            <a:r>
              <a:rPr lang="ru-RU" sz="2000" dirty="0" smtClean="0">
                <a:solidFill>
                  <a:srgbClr val="21438F"/>
                </a:solidFill>
              </a:rPr>
              <a:t>Удобный пользовательский интерфейс, позволяющий ускорить как саму продажу нефтепродуктов и сопутствующих товаров, так и ее оформление;</a:t>
            </a:r>
          </a:p>
          <a:p>
            <a:pPr marL="331788" indent="-331788" algn="l">
              <a:buFont typeface="Arial" charset="0"/>
              <a:buChar char="•"/>
              <a:defRPr/>
            </a:pPr>
            <a:r>
              <a:rPr lang="ru-RU" sz="2000" dirty="0" smtClean="0">
                <a:solidFill>
                  <a:srgbClr val="21438F"/>
                </a:solidFill>
              </a:rPr>
              <a:t>Регистрация всех событий в базе данных;</a:t>
            </a:r>
          </a:p>
          <a:p>
            <a:pPr marL="331788" indent="-331788" algn="l">
              <a:buFont typeface="Arial" charset="0"/>
              <a:buChar char="•"/>
              <a:defRPr/>
            </a:pPr>
            <a:r>
              <a:rPr lang="ru-RU" sz="2000" dirty="0" smtClean="0">
                <a:solidFill>
                  <a:srgbClr val="21438F"/>
                </a:solidFill>
              </a:rPr>
              <a:t>Формирование и печать различных отчетов;</a:t>
            </a:r>
          </a:p>
          <a:p>
            <a:pPr marL="331788" indent="-331788" algn="l">
              <a:buFont typeface="Arial" charset="0"/>
              <a:buChar char="•"/>
              <a:defRPr/>
            </a:pPr>
            <a:r>
              <a:rPr lang="ru-RU" sz="2000" dirty="0" smtClean="0">
                <a:solidFill>
                  <a:srgbClr val="21438F"/>
                </a:solidFill>
              </a:rPr>
              <a:t>Поддержка дисконтных карт, оплаты наличными и талонами;</a:t>
            </a:r>
          </a:p>
          <a:p>
            <a:pPr marL="331788" indent="-331788" algn="l">
              <a:buFont typeface="Arial" charset="0"/>
              <a:buChar char="•"/>
              <a:defRPr/>
            </a:pPr>
            <a:r>
              <a:rPr lang="ru-RU" sz="2000" dirty="0" smtClean="0">
                <a:solidFill>
                  <a:srgbClr val="21438F"/>
                </a:solidFill>
              </a:rPr>
              <a:t>Работа с электронными ведомостями и топливными картами;</a:t>
            </a:r>
          </a:p>
          <a:p>
            <a:pPr marL="331788" indent="-331788" algn="l">
              <a:buFont typeface="Arial" charset="0"/>
              <a:buChar char="•"/>
              <a:defRPr/>
            </a:pPr>
            <a:r>
              <a:rPr lang="ru-RU" sz="2000" dirty="0" smtClean="0">
                <a:solidFill>
                  <a:srgbClr val="21438F"/>
                </a:solidFill>
              </a:rPr>
              <a:t>Продажа сопутствующих товаров;</a:t>
            </a:r>
          </a:p>
          <a:p>
            <a:pPr marL="331788" indent="-331788" algn="l">
              <a:buFont typeface="Arial" charset="0"/>
              <a:buChar char="•"/>
              <a:defRPr/>
            </a:pPr>
            <a:r>
              <a:rPr lang="ru-RU" sz="2000" dirty="0" smtClean="0">
                <a:solidFill>
                  <a:srgbClr val="21438F"/>
                </a:solidFill>
              </a:rPr>
              <a:t>Автоматизированное рабочее место менеджера на АЗС.</a:t>
            </a:r>
          </a:p>
          <a:p>
            <a:pPr algn="l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windows7_comportab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850" y="1412875"/>
            <a:ext cx="10604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25538"/>
            <a:ext cx="8229600" cy="508000"/>
          </a:xfrm>
        </p:spPr>
        <p:txBody>
          <a:bodyPr/>
          <a:lstStyle/>
          <a:p>
            <a:pPr>
              <a:defRPr/>
            </a:pPr>
            <a:r>
              <a:rPr lang="en-US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GasKit</a:t>
            </a:r>
            <a:r>
              <a:rPr lang="en-US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обеспечивает</a:t>
            </a:r>
          </a:p>
        </p:txBody>
      </p:sp>
      <p:sp>
        <p:nvSpPr>
          <p:cNvPr id="9220" name="Содержимое 2"/>
          <p:cNvSpPr>
            <a:spLocks noGrp="1"/>
          </p:cNvSpPr>
          <p:nvPr>
            <p:ph idx="1"/>
          </p:nvPr>
        </p:nvSpPr>
        <p:spPr bwMode="auto">
          <a:xfrm>
            <a:off x="468313" y="1700213"/>
            <a:ext cx="6696075" cy="41767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smtClean="0">
                <a:solidFill>
                  <a:srgbClr val="21438F"/>
                </a:solidFill>
              </a:rPr>
              <a:t>Управление различными типами ТРК и уровнемеров;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Подробный учет движения нефтепродуктов и сопутствующих товаров с формированием отчетных документов;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Широкие возможности по настройке системы, позволяющие учесть особенности Вашего бизнеса;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Мониторинг состояния АЗС с помощью веб-приложения GasKit Dashboard;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Интеграцию с продуктами </a:t>
            </a:r>
            <a:r>
              <a:rPr lang="en-US" sz="2000" smtClean="0">
                <a:solidFill>
                  <a:srgbClr val="21438F"/>
                </a:solidFill>
              </a:rPr>
              <a:t>GasNet Office</a:t>
            </a:r>
            <a:r>
              <a:rPr lang="ru-RU" sz="2000" smtClean="0">
                <a:solidFill>
                  <a:srgbClr val="21438F"/>
                </a:solidFill>
              </a:rPr>
              <a:t>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Совместимость с Windows 7 </a:t>
            </a:r>
            <a:r>
              <a:rPr lang="en-US" sz="2000" smtClean="0">
                <a:solidFill>
                  <a:srgbClr val="21438F"/>
                </a:solidFill>
              </a:rPr>
              <a:t>/</a:t>
            </a:r>
            <a:r>
              <a:rPr lang="ru-RU" sz="2000" smtClean="0">
                <a:solidFill>
                  <a:srgbClr val="21438F"/>
                </a:solidFill>
              </a:rPr>
              <a:t> 8</a:t>
            </a:r>
            <a:r>
              <a:rPr lang="en-US" sz="2000" smtClean="0">
                <a:solidFill>
                  <a:srgbClr val="21438F"/>
                </a:solidFill>
              </a:rPr>
              <a:t> / 10</a:t>
            </a:r>
            <a:r>
              <a:rPr lang="ru-RU" sz="2000" smtClean="0">
                <a:solidFill>
                  <a:srgbClr val="21438F"/>
                </a:solidFill>
              </a:rPr>
              <a:t>;</a:t>
            </a:r>
          </a:p>
          <a:p>
            <a:endParaRPr lang="ru-RU" smtClean="0"/>
          </a:p>
          <a:p>
            <a:endParaRPr lang="ru-RU" sz="1000" smtClean="0"/>
          </a:p>
        </p:txBody>
      </p:sp>
      <p:pic>
        <p:nvPicPr>
          <p:cNvPr id="9221" name="Picture 6" descr="Windows8_Compatib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2852738"/>
            <a:ext cx="106521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 descr="Картинки по запросу логотип certified for windows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92975" y="4437063"/>
            <a:ext cx="1095375" cy="1368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8313" y="1125538"/>
            <a:ext cx="8229600" cy="503237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Предназначение конфигураций </a:t>
            </a:r>
            <a:r>
              <a:rPr lang="en-US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GasKit</a:t>
            </a:r>
            <a:endParaRPr lang="ru-RU" sz="2800" b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11267" name="Содержимое 8"/>
          <p:cNvSpPr>
            <a:spLocks noGrp="1"/>
          </p:cNvSpPr>
          <p:nvPr>
            <p:ph sz="half" idx="2"/>
          </p:nvPr>
        </p:nvSpPr>
        <p:spPr bwMode="auto">
          <a:xfrm>
            <a:off x="755650" y="1844675"/>
            <a:ext cx="7848600" cy="41767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1800" b="1" smtClean="0">
                <a:solidFill>
                  <a:srgbClr val="21438F"/>
                </a:solidFill>
              </a:rPr>
              <a:t>GasKit v.9.0 Lite</a:t>
            </a:r>
            <a:r>
              <a:rPr lang="ru-RU" sz="1800" smtClean="0">
                <a:solidFill>
                  <a:srgbClr val="21438F"/>
                </a:solidFill>
              </a:rPr>
              <a:t> предназначена для автоматизации небольших АЗС и поддерживает только управление отпуском топлива и не работает с продажей товаров;</a:t>
            </a:r>
          </a:p>
          <a:p>
            <a:r>
              <a:rPr lang="ru-RU" sz="1800" b="1" smtClean="0">
                <a:solidFill>
                  <a:srgbClr val="21438F"/>
                </a:solidFill>
              </a:rPr>
              <a:t>GasKit v.9.0 Std</a:t>
            </a:r>
            <a:r>
              <a:rPr lang="ru-RU" sz="1800" smtClean="0">
                <a:solidFill>
                  <a:srgbClr val="21438F"/>
                </a:solidFill>
              </a:rPr>
              <a:t> предназначена для автоматизации АЗС среднего размера, позволяющая осуществить не только отпуск топлива, но и вести торговлю сопутствующими товарами;</a:t>
            </a:r>
          </a:p>
          <a:p>
            <a:r>
              <a:rPr lang="ru-RU" sz="1800" b="1" smtClean="0">
                <a:solidFill>
                  <a:srgbClr val="21438F"/>
                </a:solidFill>
              </a:rPr>
              <a:t>GasKit v.9.0 Pro</a:t>
            </a:r>
            <a:r>
              <a:rPr lang="ru-RU" sz="1800" smtClean="0">
                <a:solidFill>
                  <a:srgbClr val="21438F"/>
                </a:solidFill>
              </a:rPr>
              <a:t> предназначена для автоматизации крупных АЗС (от двух рабочих мест), рассчитанных на большие объемы продажи нефтепродуктов, сопутствующих товаров и дополнительных услуг;</a:t>
            </a:r>
          </a:p>
          <a:p>
            <a:r>
              <a:rPr lang="ru-RU" sz="1800" b="1" smtClean="0">
                <a:solidFill>
                  <a:srgbClr val="21438F"/>
                </a:solidFill>
              </a:rPr>
              <a:t>GasKit v.9.0 Automat</a:t>
            </a:r>
            <a:r>
              <a:rPr lang="ru-RU" sz="1800" smtClean="0">
                <a:solidFill>
                  <a:srgbClr val="21438F"/>
                </a:solidFill>
              </a:rPr>
              <a:t> - специальная конфигурация системы автоматизации АЗС, предназначенная для использования на автоматических АЗС, позволяющая отпускать топливо и регистрировать продажи без участия оператора.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357313"/>
            <a:ext cx="8229600" cy="425767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 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современная </a:t>
            </a: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IT-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система</a:t>
            </a:r>
          </a:p>
          <a:p>
            <a:pPr eaLnBrk="1" hangingPunct="1">
              <a:buFont typeface="Arial" charset="0"/>
              <a:buNone/>
              <a:defRPr/>
            </a:pPr>
            <a:endParaRPr lang="ru-RU" sz="1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Гибкая сетевая архитектура;</a:t>
            </a:r>
            <a:endParaRPr lang="en-US" sz="1800" dirty="0" smtClean="0">
              <a:solidFill>
                <a:srgbClr val="21438F"/>
              </a:solidFill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Централизованное администрирование;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Электронная дистрибуция с программным ключом;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Удаленная диагностика и восстановление системы;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Уведомление о наличии обновлений;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Подтвержденная совместимость </a:t>
            </a:r>
            <a:r>
              <a:rPr lang="ru-RU" sz="1800" dirty="0" smtClean="0">
                <a:solidFill>
                  <a:srgbClr val="21438F"/>
                </a:solidFill>
              </a:rPr>
              <a:t>с </a:t>
            </a:r>
            <a:r>
              <a:rPr lang="en-US" sz="1800" dirty="0" smtClean="0">
                <a:solidFill>
                  <a:srgbClr val="21438F"/>
                </a:solidFill>
              </a:rPr>
              <a:t>Windows 7 </a:t>
            </a:r>
            <a:r>
              <a:rPr lang="ru-RU" sz="1800" dirty="0" smtClean="0">
                <a:solidFill>
                  <a:srgbClr val="21438F"/>
                </a:solidFill>
              </a:rPr>
              <a:t>/ </a:t>
            </a:r>
            <a:r>
              <a:rPr lang="en-US" sz="1800" dirty="0" smtClean="0">
                <a:solidFill>
                  <a:srgbClr val="21438F"/>
                </a:solidFill>
              </a:rPr>
              <a:t>8</a:t>
            </a:r>
            <a:r>
              <a:rPr lang="ru-RU" sz="1800" dirty="0" smtClean="0">
                <a:solidFill>
                  <a:srgbClr val="21438F"/>
                </a:solidFill>
              </a:rPr>
              <a:t> </a:t>
            </a:r>
            <a:r>
              <a:rPr lang="en-US" sz="1800" dirty="0" smtClean="0">
                <a:solidFill>
                  <a:srgbClr val="21438F"/>
                </a:solidFill>
              </a:rPr>
              <a:t>/ 10;</a:t>
            </a:r>
            <a:r>
              <a:rPr lang="ru-RU" sz="1800" dirty="0" smtClean="0">
                <a:solidFill>
                  <a:srgbClr val="21438F"/>
                </a:solidFill>
              </a:rPr>
              <a:t> </a:t>
            </a:r>
            <a:endParaRPr lang="ru-RU" sz="1800" dirty="0" smtClean="0">
              <a:solidFill>
                <a:srgbClr val="21438F"/>
              </a:solidFill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Особое внимание информационной безопасности;</a:t>
            </a:r>
            <a:endParaRPr lang="en-US" sz="1800" dirty="0" smtClean="0">
              <a:solidFill>
                <a:srgbClr val="21438F"/>
              </a:solidFill>
            </a:endParaRPr>
          </a:p>
          <a:p>
            <a:pPr>
              <a:defRPr/>
            </a:pPr>
            <a:r>
              <a:rPr lang="en-US" sz="1800" dirty="0" smtClean="0">
                <a:solidFill>
                  <a:srgbClr val="21438F"/>
                </a:solidFill>
              </a:rPr>
              <a:t>100% </a:t>
            </a:r>
            <a:r>
              <a:rPr lang="ru-RU" sz="1800" dirty="0" smtClean="0">
                <a:solidFill>
                  <a:srgbClr val="21438F"/>
                </a:solidFill>
              </a:rPr>
              <a:t>покрытие автоматическими тестами;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357313"/>
            <a:ext cx="8643938" cy="464343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 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фронт-офис для торговли</a:t>
            </a:r>
          </a:p>
          <a:p>
            <a:pPr eaLnBrk="1" hangingPunct="1">
              <a:buFont typeface="Arial" charset="0"/>
              <a:buNone/>
              <a:defRPr/>
            </a:pPr>
            <a:endParaRPr lang="ru-RU" sz="1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Очередь заказов, позволяющая обслуживать следующего покупателя без закрытия предыдущего заказа;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Возможность обслуживания одного заказа поочередно на разных рабочих местах;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Один заказ может включать товары и топливо с разных заправочных постов;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Объединение заказов в один с общим чеком;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Комбинированная </a:t>
            </a:r>
            <a:r>
              <a:rPr lang="ru-RU" sz="1800" dirty="0" smtClean="0">
                <a:solidFill>
                  <a:srgbClr val="21438F"/>
                </a:solidFill>
              </a:rPr>
              <a:t>оплата в одном чеке (</a:t>
            </a:r>
            <a:r>
              <a:rPr lang="ru-RU" sz="1800" dirty="0" err="1" smtClean="0">
                <a:solidFill>
                  <a:srgbClr val="21438F"/>
                </a:solidFill>
              </a:rPr>
              <a:t>наличные+банк.карта+бонусы</a:t>
            </a:r>
            <a:r>
              <a:rPr lang="ru-RU" sz="1800" dirty="0" smtClean="0">
                <a:solidFill>
                  <a:srgbClr val="21438F"/>
                </a:solidFill>
              </a:rPr>
              <a:t>…);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Настраиваемая форма чека, печать информации о скидках и бонусах;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Сбор и передача данных на сервер о действиях персонала;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357313"/>
            <a:ext cx="8643938" cy="464343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v.9.0: 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удобство использования </a:t>
            </a: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(UI)</a:t>
            </a:r>
            <a:endParaRPr lang="ru-RU" sz="2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Arial" charset="0"/>
              <a:buNone/>
              <a:defRPr/>
            </a:pPr>
            <a:endParaRPr lang="ru-RU" sz="1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Новый графический интерфейс позволяет работать как с сенсорным монитором, так и с обычной клавиатурой;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Для АЗС, где не требуется расширенная функциональность, есть возможность использовать «классический» интерфейс, максимально схожий с предыдущими версиями;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В информационной строке оператору показываются подсказки, предупреждения и сообщения об аварийных состояниях;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Локализация для разных стран;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Простая навигация;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357313"/>
            <a:ext cx="8643938" cy="464343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v.9.0: 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учет движения топлива</a:t>
            </a:r>
          </a:p>
          <a:p>
            <a:pPr eaLnBrk="1" hangingPunct="1">
              <a:buFont typeface="Arial" charset="0"/>
              <a:buNone/>
              <a:defRPr/>
            </a:pPr>
            <a:endParaRPr lang="ru-RU" sz="1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Учет ведется по объему и массе;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В БД постоянно фиксируются текущие остатки топлива в резервуарах;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Автоматически определяется начало и конец прихода топлива и вычисляется фактический объем принятого нефтепродукта;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357313"/>
            <a:ext cx="9072563" cy="464343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v.9.0: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поддержка программ лояльности</a:t>
            </a:r>
          </a:p>
          <a:p>
            <a:pPr eaLnBrk="1" hangingPunct="1">
              <a:buFont typeface="Arial" charset="0"/>
              <a:buNone/>
              <a:defRPr/>
            </a:pPr>
            <a:endParaRPr lang="ru-RU" sz="1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Скидки могут определяться встроенными программными модулями или внешними системами лояльности (например, </a:t>
            </a:r>
            <a:r>
              <a:rPr lang="en-US" sz="1800" dirty="0" smtClean="0">
                <a:solidFill>
                  <a:srgbClr val="21438F"/>
                </a:solidFill>
              </a:rPr>
              <a:t>GasNet Cards</a:t>
            </a:r>
            <a:r>
              <a:rPr lang="ru-RU" sz="1800" dirty="0" smtClean="0">
                <a:solidFill>
                  <a:srgbClr val="21438F"/>
                </a:solidFill>
              </a:rPr>
              <a:t>);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Для расчета скидок и бонусов во внешнюю систему лояльности передается информация о номере карты, о всех товарных позициях заказа, времени и виде оплаты;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Для каждого покупателя может формироваться специальное предложение, информация о котором выходится оператору и печатается на чеке;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Оплата бонусами осуществляется по желанию покупателя;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Возможна интеграция с различными системами лояльности;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313"/>
            <a:ext cx="8543925" cy="4786312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 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система управления технологическим оборудованием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Огромный </a:t>
            </a:r>
            <a:r>
              <a:rPr lang="ru-RU" sz="1800" dirty="0" smtClean="0">
                <a:solidFill>
                  <a:srgbClr val="21438F"/>
                </a:solidFill>
              </a:rPr>
              <a:t>список поддерживаемого оборудования;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Большая гибкость при подключении благодаря возможности совместного доступа к оборудованию;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Автоматический поиск оборудования при подключении, проверка связи при настройке оборудования;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Возможность настройки конфигурации с выделенным управляющим сервером;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Возможность работы через </a:t>
            </a:r>
            <a:r>
              <a:rPr lang="en-US" sz="1800" dirty="0" smtClean="0">
                <a:solidFill>
                  <a:srgbClr val="21438F"/>
                </a:solidFill>
              </a:rPr>
              <a:t>Fusion (</a:t>
            </a:r>
            <a:r>
              <a:rPr lang="ru-RU" sz="1800" dirty="0" smtClean="0">
                <a:solidFill>
                  <a:srgbClr val="21438F"/>
                </a:solidFill>
              </a:rPr>
              <a:t>производитель </a:t>
            </a:r>
            <a:r>
              <a:rPr lang="en-US" sz="1800" dirty="0" smtClean="0">
                <a:solidFill>
                  <a:srgbClr val="21438F"/>
                </a:solidFill>
              </a:rPr>
              <a:t>Wayne Dresser</a:t>
            </a:r>
            <a:r>
              <a:rPr lang="en-US" sz="1800" dirty="0" smtClean="0">
                <a:solidFill>
                  <a:srgbClr val="21438F"/>
                </a:solidFill>
              </a:rPr>
              <a:t>);</a:t>
            </a:r>
            <a:endParaRPr lang="ru-RU" sz="1800" dirty="0" smtClean="0">
              <a:solidFill>
                <a:srgbClr val="21438F"/>
              </a:solidFill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Возможность работы через </a:t>
            </a:r>
            <a:r>
              <a:rPr lang="en-US" sz="1800" dirty="0" smtClean="0">
                <a:solidFill>
                  <a:srgbClr val="21438F"/>
                </a:solidFill>
              </a:rPr>
              <a:t>DOMS </a:t>
            </a:r>
            <a:r>
              <a:rPr lang="en-US" sz="1800" dirty="0" smtClean="0">
                <a:solidFill>
                  <a:srgbClr val="21438F"/>
                </a:solidFill>
              </a:rPr>
              <a:t>(</a:t>
            </a:r>
            <a:r>
              <a:rPr lang="ru-RU" sz="1800" dirty="0" smtClean="0">
                <a:solidFill>
                  <a:srgbClr val="21438F"/>
                </a:solidFill>
              </a:rPr>
              <a:t>производитель </a:t>
            </a:r>
            <a:r>
              <a:rPr lang="en-US" sz="1800" dirty="0" smtClean="0">
                <a:solidFill>
                  <a:srgbClr val="21438F"/>
                </a:solidFill>
              </a:rPr>
              <a:t>Gilbarco);</a:t>
            </a:r>
            <a:endParaRPr lang="ru-RU" sz="1800" dirty="0" smtClean="0">
              <a:solidFill>
                <a:srgbClr val="21438F"/>
              </a:solidFill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Мониторинг работы оборудования;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313"/>
            <a:ext cx="8229600" cy="4786312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 настройка, диагностика, восстановление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Проверка оборудования при конфигурировании системы;</a:t>
            </a:r>
            <a:endParaRPr lang="en-US" sz="1800" dirty="0" smtClean="0">
              <a:solidFill>
                <a:srgbClr val="21438F"/>
              </a:solidFill>
            </a:endParaRPr>
          </a:p>
          <a:p>
            <a:pPr>
              <a:defRPr/>
            </a:pPr>
            <a:r>
              <a:rPr lang="ru-RU" sz="1800" dirty="0" err="1" smtClean="0">
                <a:solidFill>
                  <a:srgbClr val="21438F"/>
                </a:solidFill>
              </a:rPr>
              <a:t>Предпроверка</a:t>
            </a:r>
            <a:r>
              <a:rPr lang="ru-RU" sz="1800" dirty="0" smtClean="0">
                <a:solidFill>
                  <a:srgbClr val="21438F"/>
                </a:solidFill>
              </a:rPr>
              <a:t> введенных параметров настройки;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Сохранение истории конфигураций с комментариями;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Откат до какой-либо из прежних рабочих конфигураций;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Ведение подробных </a:t>
            </a:r>
            <a:r>
              <a:rPr lang="ru-RU" sz="1800" dirty="0" err="1" smtClean="0">
                <a:solidFill>
                  <a:srgbClr val="21438F"/>
                </a:solidFill>
              </a:rPr>
              <a:t>лог-файлов</a:t>
            </a:r>
            <a:r>
              <a:rPr lang="ru-RU" sz="1800" dirty="0" smtClean="0">
                <a:solidFill>
                  <a:srgbClr val="21438F"/>
                </a:solidFill>
              </a:rPr>
              <a:t> для каждого модуля;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Диагностические программы анализа </a:t>
            </a:r>
            <a:r>
              <a:rPr lang="ru-RU" sz="1800" dirty="0" err="1" smtClean="0">
                <a:solidFill>
                  <a:srgbClr val="21438F"/>
                </a:solidFill>
              </a:rPr>
              <a:t>лог-файлов</a:t>
            </a:r>
            <a:r>
              <a:rPr lang="ru-RU" sz="1800" dirty="0" smtClean="0">
                <a:solidFill>
                  <a:srgbClr val="21438F"/>
                </a:solidFill>
              </a:rPr>
              <a:t>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Удаленный доступ для настройки и диагностики;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313"/>
            <a:ext cx="8229600" cy="435768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 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продукт</a:t>
            </a:r>
          </a:p>
          <a:p>
            <a:pPr eaLnBrk="1" hangingPunct="1">
              <a:buFont typeface="Arial" charset="0"/>
              <a:buNone/>
              <a:defRPr/>
            </a:pPr>
            <a:endParaRPr lang="ru-RU" sz="1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Тиражируемый «коробочный» продукт;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Типовые конфигурации;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Электронная дистрибуция с программным ключом;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Современный </a:t>
            </a:r>
            <a:r>
              <a:rPr lang="en-US" sz="1800" dirty="0" smtClean="0">
                <a:solidFill>
                  <a:srgbClr val="21438F"/>
                </a:solidFill>
              </a:rPr>
              <a:t>UI </a:t>
            </a:r>
            <a:r>
              <a:rPr lang="ru-RU" sz="1800" dirty="0" smtClean="0">
                <a:solidFill>
                  <a:srgbClr val="21438F"/>
                </a:solidFill>
              </a:rPr>
              <a:t>с поддержкой сенсорного экрана;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Локализация </a:t>
            </a:r>
            <a:r>
              <a:rPr lang="en-US" sz="1800" dirty="0" smtClean="0">
                <a:solidFill>
                  <a:srgbClr val="21438F"/>
                </a:solidFill>
              </a:rPr>
              <a:t>UI, </a:t>
            </a:r>
            <a:r>
              <a:rPr lang="ru-RU" sz="1800" dirty="0" smtClean="0">
                <a:solidFill>
                  <a:srgbClr val="21438F"/>
                </a:solidFill>
              </a:rPr>
              <a:t>валют, единиц измерения;</a:t>
            </a:r>
            <a:endParaRPr lang="en-US" sz="1800" dirty="0" smtClean="0">
              <a:solidFill>
                <a:srgbClr val="21438F"/>
              </a:solidFill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Простая установка и настройка;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Продажа только через партнеров;</a:t>
            </a:r>
          </a:p>
          <a:p>
            <a:pPr>
              <a:defRPr/>
            </a:pPr>
            <a:r>
              <a:rPr lang="ru-RU" sz="1800" dirty="0" err="1" smtClean="0">
                <a:solidFill>
                  <a:srgbClr val="21438F"/>
                </a:solidFill>
              </a:rPr>
              <a:t>Техподдержка</a:t>
            </a:r>
            <a:r>
              <a:rPr lang="ru-RU" sz="1800" dirty="0" smtClean="0">
                <a:solidFill>
                  <a:srgbClr val="21438F"/>
                </a:solidFill>
              </a:rPr>
              <a:t> осуществляется 120 компаниями;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Обсуждается открытие кода отдельных модулей;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57313"/>
            <a:ext cx="8472488" cy="4060825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v.9.0 </a:t>
            </a:r>
            <a: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 информационная безопасность</a:t>
            </a:r>
            <a:br>
              <a:rPr lang="ru-RU" sz="2800" b="1" i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800" b="1" i="1" dirty="0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Доступ к системным файлам и к базе данных закрыт</a:t>
            </a:r>
            <a:r>
              <a:rPr lang="en-US" sz="1800" dirty="0" smtClean="0">
                <a:solidFill>
                  <a:srgbClr val="21438F"/>
                </a:solidFill>
              </a:rPr>
              <a:t> </a:t>
            </a:r>
            <a:r>
              <a:rPr lang="ru-RU" sz="1800" dirty="0" smtClean="0">
                <a:solidFill>
                  <a:srgbClr val="21438F"/>
                </a:solidFill>
              </a:rPr>
              <a:t>на уровне операционной системы </a:t>
            </a:r>
            <a:r>
              <a:rPr lang="en-US" sz="1800" dirty="0" smtClean="0">
                <a:solidFill>
                  <a:srgbClr val="21438F"/>
                </a:solidFill>
              </a:rPr>
              <a:t>Windows</a:t>
            </a:r>
            <a:r>
              <a:rPr lang="ru-RU" sz="1800" dirty="0" smtClean="0">
                <a:solidFill>
                  <a:srgbClr val="21438F"/>
                </a:solidFill>
              </a:rPr>
              <a:t>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Подключение к системе по сети возможно только с компьютеров с зарегистрированным </a:t>
            </a:r>
            <a:r>
              <a:rPr lang="en-US" sz="1800" dirty="0" smtClean="0">
                <a:solidFill>
                  <a:srgbClr val="21438F"/>
                </a:solidFill>
              </a:rPr>
              <a:t>IP</a:t>
            </a:r>
            <a:r>
              <a:rPr lang="ru-RU" sz="1800" dirty="0" smtClean="0">
                <a:solidFill>
                  <a:srgbClr val="21438F"/>
                </a:solidFill>
              </a:rPr>
              <a:t>-адресом;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Права пользователя определяются назначенной ролью и рабочим местом, с которого осуществлен вход;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Для каждой АЗС устанавливается свой </a:t>
            </a:r>
            <a:r>
              <a:rPr lang="en-US" sz="1800" dirty="0" smtClean="0">
                <a:solidFill>
                  <a:srgbClr val="21438F"/>
                </a:solidFill>
              </a:rPr>
              <a:t>SSL-</a:t>
            </a:r>
            <a:r>
              <a:rPr lang="ru-RU" sz="1800" dirty="0" smtClean="0">
                <a:solidFill>
                  <a:srgbClr val="21438F"/>
                </a:solidFill>
              </a:rPr>
              <a:t>сертификат;</a:t>
            </a:r>
            <a:endParaRPr lang="en-US" sz="1800" dirty="0" smtClean="0">
              <a:solidFill>
                <a:srgbClr val="21438F"/>
              </a:solidFill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Сбор и передача данных на сервер о действиях персонала;</a:t>
            </a:r>
          </a:p>
          <a:p>
            <a:pPr>
              <a:defRPr/>
            </a:pPr>
            <a:r>
              <a:rPr lang="ru-RU" sz="1800" dirty="0" smtClean="0">
                <a:solidFill>
                  <a:srgbClr val="21438F"/>
                </a:solidFill>
              </a:rPr>
              <a:t>Регулярный выход обновлений ПО;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052513"/>
            <a:ext cx="8229600" cy="576262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Поддерживаемое оборудование (ТРК)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539750" y="1628775"/>
          <a:ext cx="8208714" cy="44142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4357"/>
                <a:gridCol w="4104357"/>
              </a:tblGrid>
              <a:tr h="30581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21438F"/>
                          </a:solidFill>
                        </a:rPr>
                        <a:t>ТРК</a:t>
                      </a:r>
                      <a:r>
                        <a:rPr lang="en-US" b="1" dirty="0" smtClean="0">
                          <a:solidFill>
                            <a:srgbClr val="21438F"/>
                          </a:solidFill>
                        </a:rPr>
                        <a:t> (</a:t>
                      </a:r>
                      <a:r>
                        <a:rPr lang="ru-RU" b="1" dirty="0" smtClean="0">
                          <a:solidFill>
                            <a:srgbClr val="21438F"/>
                          </a:solidFill>
                        </a:rPr>
                        <a:t>бензиновые)</a:t>
                      </a:r>
                      <a:endParaRPr lang="ru-RU" b="1" dirty="0">
                        <a:solidFill>
                          <a:srgbClr val="21438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21438F"/>
                          </a:solidFill>
                        </a:rPr>
                        <a:t>ГНК (</a:t>
                      </a:r>
                      <a:r>
                        <a:rPr lang="en-US" b="1" dirty="0" smtClean="0">
                          <a:solidFill>
                            <a:srgbClr val="21438F"/>
                          </a:solidFill>
                        </a:rPr>
                        <a:t>LPG </a:t>
                      </a:r>
                      <a:r>
                        <a:rPr lang="ru-RU" b="1" dirty="0" smtClean="0">
                          <a:solidFill>
                            <a:srgbClr val="21438F"/>
                          </a:solidFill>
                        </a:rPr>
                        <a:t>и</a:t>
                      </a:r>
                      <a:r>
                        <a:rPr lang="ru-RU" b="1" baseline="0" dirty="0" smtClean="0">
                          <a:solidFill>
                            <a:srgbClr val="21438F"/>
                          </a:solidFill>
                        </a:rPr>
                        <a:t> </a:t>
                      </a:r>
                      <a:r>
                        <a:rPr lang="en-US" b="1" baseline="0" dirty="0" smtClean="0">
                          <a:solidFill>
                            <a:srgbClr val="21438F"/>
                          </a:solidFill>
                        </a:rPr>
                        <a:t>CNG</a:t>
                      </a:r>
                      <a:r>
                        <a:rPr lang="ru-RU" b="1" dirty="0" smtClean="0">
                          <a:solidFill>
                            <a:srgbClr val="21438F"/>
                          </a:solidFill>
                        </a:rPr>
                        <a:t>)</a:t>
                      </a:r>
                      <a:endParaRPr lang="ru-RU" b="1" dirty="0">
                        <a:solidFill>
                          <a:srgbClr val="21438F"/>
                        </a:solidFill>
                      </a:endParaRPr>
                    </a:p>
                  </a:txBody>
                  <a:tcPr/>
                </a:tc>
              </a:tr>
              <a:tr h="2947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НАРА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ADAST;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CenStar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Scheidt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 &amp; Bachmann;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Gilbarco;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Europump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Tankanlagen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Salzkotten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Instrumentointi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Petroleum Systems;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AUTOTANK IFP,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NordicLane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Wayne Dresser;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Шельф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Ливенка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Tokheim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Sanki;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HongYang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General Pump;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Петро;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Славутич;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100" dirty="0" err="1" smtClean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Mepsan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100" dirty="0" err="1" smtClean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Mekser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ADAST;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Europump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 S4;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Europump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 C4;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FAS;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Wayne Dresser;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УЗСГ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ЗАО </a:t>
                      </a:r>
                      <a:r>
                        <a:rPr lang="ru-RU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Технопроект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);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NUOVO PIGNONE;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УИЖГЭ (ОАО </a:t>
                      </a:r>
                      <a:r>
                        <a:rPr lang="ru-RU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Промприбор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);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КЗСГ (Группа компаний "ТИМ");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Blue Sky;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Yenen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CFT;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ru-RU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Шельф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</a:t>
                      </a:r>
                      <a:r>
                        <a:rPr lang="en-US" sz="1100" dirty="0" err="1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Lanfeng</a:t>
                      </a: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ASPRO GC-21 (Pump Control);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• ASPRO GC-22 (Pump Control</a:t>
                      </a:r>
                      <a:r>
                        <a:rPr lang="en-US" sz="1100" dirty="0" smtClean="0">
                          <a:solidFill>
                            <a:srgbClr val="21438F"/>
                          </a:solidFill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ru-RU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052513"/>
            <a:ext cx="8229600" cy="576262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Поддерживаемое</a:t>
            </a:r>
            <a:r>
              <a:rPr lang="ru-RU" sz="30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 оборудование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08714" cy="3779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4357"/>
                <a:gridCol w="4104357"/>
              </a:tblGrid>
              <a:tr h="30581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21438F"/>
                          </a:solidFill>
                        </a:rPr>
                        <a:t>Уровнемеры</a:t>
                      </a:r>
                      <a:endParaRPr lang="ru-RU" b="1" dirty="0">
                        <a:solidFill>
                          <a:srgbClr val="21438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21438F"/>
                          </a:solidFill>
                        </a:rPr>
                        <a:t>Фискальные</a:t>
                      </a:r>
                      <a:r>
                        <a:rPr lang="ru-RU" b="1" baseline="0" dirty="0" smtClean="0">
                          <a:solidFill>
                            <a:srgbClr val="21438F"/>
                          </a:solidFill>
                        </a:rPr>
                        <a:t> регистраторы</a:t>
                      </a:r>
                      <a:endParaRPr lang="ru-RU" b="1" dirty="0">
                        <a:solidFill>
                          <a:srgbClr val="21438F"/>
                        </a:solidFill>
                      </a:endParaRPr>
                    </a:p>
                  </a:txBody>
                  <a:tcPr/>
                </a:tc>
              </a:tr>
              <a:tr h="2947203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ПМП-118, ПМП-201;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СТРУНА-М;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Игла;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Тайфун</a:t>
                      </a:r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600" kern="1200" dirty="0" smtClean="0">
                        <a:solidFill>
                          <a:srgbClr val="21438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err="1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Veeder</a:t>
                      </a:r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 Root, </a:t>
                      </a:r>
                      <a:endParaRPr lang="ru-RU" sz="1600" kern="1200" dirty="0" smtClean="0">
                        <a:solidFill>
                          <a:srgbClr val="21438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INCON</a:t>
                      </a:r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600" kern="1200" dirty="0" smtClean="0">
                        <a:solidFill>
                          <a:srgbClr val="21438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err="1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Colibri</a:t>
                      </a:r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600" kern="1200" dirty="0" smtClean="0">
                        <a:solidFill>
                          <a:srgbClr val="21438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Petro Vend</a:t>
                      </a:r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LABKO</a:t>
                      </a:r>
                      <a:endParaRPr lang="ru-RU" sz="1600" dirty="0">
                        <a:solidFill>
                          <a:srgbClr val="21438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АЗИМУТ</a:t>
                      </a:r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-EPSON TM-U950 </a:t>
                      </a:r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РК</a:t>
                      </a:r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ru-RU" sz="1600" kern="1200" dirty="0" smtClean="0">
                        <a:solidFill>
                          <a:srgbClr val="21438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ПРИМ-07К;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ПРИМ-08ТК;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ПРИМ-09ТК;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БИС-01;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ШТРИХ-ФР-Ф;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ШТРИХ-ФР-К;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ШТРИХ-КОМБО-ФР-К;</a:t>
                      </a:r>
                    </a:p>
                    <a:p>
                      <a:r>
                        <a:rPr lang="ru-RU" sz="1600" kern="1200" dirty="0" err="1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Феликс-Р</a:t>
                      </a:r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 К;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Феликс-3СК;</a:t>
                      </a:r>
                    </a:p>
                    <a:p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FPrint-02K</a:t>
                      </a:r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600" kern="1200" dirty="0" smtClean="0">
                        <a:solidFill>
                          <a:srgbClr val="21438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FPrint-03K</a:t>
                      </a:r>
                      <a:r>
                        <a:rPr lang="ru-RU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FPrint-5200К;</a:t>
                      </a:r>
                      <a:endParaRPr lang="ru-RU" sz="1600" kern="1200" dirty="0" smtClean="0">
                        <a:solidFill>
                          <a:srgbClr val="21438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600" kern="1200" dirty="0" smtClean="0">
                          <a:solidFill>
                            <a:srgbClr val="21438F"/>
                          </a:solidFill>
                          <a:latin typeface="+mn-lt"/>
                          <a:ea typeface="+mn-ea"/>
                          <a:cs typeface="+mn-cs"/>
                        </a:rPr>
                        <a:t>МStar-01</a:t>
                      </a:r>
                      <a:endParaRPr lang="ru-RU" sz="1600" dirty="0">
                        <a:solidFill>
                          <a:srgbClr val="21438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2781300"/>
            <a:ext cx="8229600" cy="21605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000" smtClean="0">
                <a:solidFill>
                  <a:srgbClr val="C00000"/>
                </a:solidFill>
              </a:rPr>
              <a:t>Скачать демоверсию системы </a:t>
            </a:r>
            <a:br>
              <a:rPr lang="ru-RU" sz="3000" smtClean="0">
                <a:solidFill>
                  <a:srgbClr val="C00000"/>
                </a:solidFill>
              </a:rPr>
            </a:br>
            <a:r>
              <a:rPr lang="en-US" sz="3000" b="1" smtClean="0">
                <a:solidFill>
                  <a:srgbClr val="C00000"/>
                </a:solidFill>
              </a:rPr>
              <a:t>GasKit v.</a:t>
            </a:r>
            <a:r>
              <a:rPr lang="ru-RU" sz="3000" b="1" smtClean="0">
                <a:solidFill>
                  <a:srgbClr val="C00000"/>
                </a:solidFill>
              </a:rPr>
              <a:t>9</a:t>
            </a:r>
            <a:r>
              <a:rPr lang="en-US" sz="3000" b="1" smtClean="0">
                <a:solidFill>
                  <a:srgbClr val="C00000"/>
                </a:solidFill>
              </a:rPr>
              <a:t>.0 Std</a:t>
            </a:r>
            <a:r>
              <a:rPr lang="ru-RU" sz="3000" b="1" smtClean="0">
                <a:solidFill>
                  <a:srgbClr val="C00000"/>
                </a:solidFill>
              </a:rPr>
              <a:t> </a:t>
            </a:r>
            <a:r>
              <a:rPr lang="ru-RU" sz="3000" smtClean="0">
                <a:solidFill>
                  <a:srgbClr val="C00000"/>
                </a:solidFill>
              </a:rPr>
              <a:t>можно по ссылке:</a:t>
            </a:r>
            <a:r>
              <a:rPr lang="en-US" sz="3000" smtClean="0">
                <a:solidFill>
                  <a:srgbClr val="C00000"/>
                </a:solidFill>
              </a:rPr>
              <a:t/>
            </a:r>
            <a:br>
              <a:rPr lang="en-US" sz="3000" smtClean="0">
                <a:solidFill>
                  <a:srgbClr val="C00000"/>
                </a:solidFill>
              </a:rPr>
            </a:br>
            <a:r>
              <a:rPr lang="en-US" sz="3000" smtClean="0"/>
              <a:t/>
            </a:r>
            <a:br>
              <a:rPr lang="en-US" sz="3000" smtClean="0"/>
            </a:br>
            <a:r>
              <a:rPr lang="en-US" sz="3000" smtClean="0">
                <a:solidFill>
                  <a:srgbClr val="0A4387"/>
                </a:solidFill>
                <a:hlinkClick r:id="rId2"/>
              </a:rPr>
              <a:t>http://gasnet.ru/gaskit_demo.html</a:t>
            </a:r>
            <a:r>
              <a:rPr lang="ru-RU" sz="3000" smtClean="0">
                <a:solidFill>
                  <a:srgbClr val="0A4387"/>
                </a:solidFill>
              </a:rPr>
              <a:t> </a:t>
            </a:r>
            <a:br>
              <a:rPr lang="ru-RU" sz="3000" smtClean="0">
                <a:solidFill>
                  <a:srgbClr val="0A4387"/>
                </a:solidFill>
              </a:rPr>
            </a:br>
            <a:endParaRPr lang="ru-RU" sz="3000" smtClean="0">
              <a:solidFill>
                <a:srgbClr val="0A438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7388" y="3068638"/>
            <a:ext cx="7772400" cy="1011237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6500" b="1" i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GasKit Dashboard</a:t>
            </a:r>
            <a:endParaRPr lang="ru-RU" sz="6500" b="1" i="1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403350" y="4292600"/>
            <a:ext cx="6400800" cy="10795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Удаленный мониторинг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работы сети АЗС</a:t>
            </a: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1484313"/>
            <a:ext cx="1944688" cy="1228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901" name="Text Box 5"/>
          <p:cNvSpPr txBox="1">
            <a:spLocks noChangeArrowheads="1"/>
          </p:cNvSpPr>
          <p:nvPr/>
        </p:nvSpPr>
        <p:spPr bwMode="auto">
          <a:xfrm>
            <a:off x="1187450" y="1268413"/>
            <a:ext cx="72009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623888">
              <a:buClrTx/>
              <a:buSzTx/>
              <a:buFontTx/>
              <a:buNone/>
              <a:defRPr/>
            </a:pPr>
            <a:r>
              <a:rPr lang="ru-RU" sz="3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Интерфейс </a:t>
            </a:r>
            <a:r>
              <a:rPr lang="en-US" sz="3000" b="1" dirty="0" err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GasKit</a:t>
            </a:r>
            <a:r>
              <a:rPr lang="en-US" sz="30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Dashboard</a:t>
            </a:r>
            <a:endParaRPr lang="ru-RU" sz="30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18439" name="Picture 7" descr="ipad_white_dashboar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1952625"/>
            <a:ext cx="5599112" cy="3857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11188" y="1196975"/>
            <a:ext cx="7772400" cy="431800"/>
          </a:xfrm>
        </p:spPr>
        <p:txBody>
          <a:bodyPr/>
          <a:lstStyle/>
          <a:p>
            <a:pPr defTabSz="623888">
              <a:buClrTx/>
              <a:buSzTx/>
              <a:defRPr/>
            </a:pPr>
            <a:r>
              <a:rPr lang="en-US" sz="2800" b="1" kern="12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GasKit</a:t>
            </a:r>
            <a:r>
              <a:rPr lang="en-US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 Dashboard </a:t>
            </a:r>
            <a:r>
              <a:rPr lang="ru-RU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позволяет</a:t>
            </a:r>
            <a:r>
              <a:rPr lang="en-US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:</a:t>
            </a:r>
            <a:endParaRPr lang="ru-RU" sz="2800" b="1" kern="1200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n-ea"/>
              <a:cs typeface="Arial" charset="0"/>
            </a:endParaRPr>
          </a:p>
        </p:txBody>
      </p:sp>
      <p:sp>
        <p:nvSpPr>
          <p:cNvPr id="19459" name="Подзаголовок 5"/>
          <p:cNvSpPr>
            <a:spLocks noGrp="1"/>
          </p:cNvSpPr>
          <p:nvPr>
            <p:ph type="subTitle" idx="1"/>
          </p:nvPr>
        </p:nvSpPr>
        <p:spPr bwMode="auto">
          <a:xfrm>
            <a:off x="611188" y="1700213"/>
            <a:ext cx="7777162" cy="25923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  <a:p>
            <a:endParaRPr lang="ru-RU" smtClean="0"/>
          </a:p>
        </p:txBody>
      </p:sp>
      <p:sp>
        <p:nvSpPr>
          <p:cNvPr id="17412" name="Прямоугольник 6"/>
          <p:cNvSpPr>
            <a:spLocks noChangeArrowheads="1"/>
          </p:cNvSpPr>
          <p:nvPr/>
        </p:nvSpPr>
        <p:spPr bwMode="auto">
          <a:xfrm>
            <a:off x="611188" y="1773238"/>
            <a:ext cx="7777162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1788" indent="-331788" algn="l" eaLnBrk="0" hangingPunct="0">
              <a:spcBef>
                <a:spcPts val="800"/>
              </a:spcBef>
              <a:buFont typeface="Arial" charset="0"/>
              <a:buChar char="•"/>
              <a:defRPr/>
            </a:pPr>
            <a:r>
              <a:rPr lang="ru-RU" sz="2000" dirty="0">
                <a:solidFill>
                  <a:srgbClr val="21438F"/>
                </a:solidFill>
              </a:rPr>
              <a:t> </a:t>
            </a:r>
            <a:r>
              <a:rPr lang="ru-RU" sz="2000" dirty="0">
                <a:solidFill>
                  <a:srgbClr val="21438F"/>
                </a:solidFill>
                <a:latin typeface="+mn-lt"/>
              </a:rPr>
              <a:t>Проводить оперативный мониторинг работы АЗС</a:t>
            </a:r>
            <a:r>
              <a:rPr lang="en-US" sz="2000" dirty="0">
                <a:solidFill>
                  <a:srgbClr val="21438F"/>
                </a:solidFill>
                <a:latin typeface="+mn-lt"/>
              </a:rPr>
              <a:t>; </a:t>
            </a:r>
            <a:endParaRPr lang="ru-RU" sz="2000" dirty="0">
              <a:solidFill>
                <a:srgbClr val="21438F"/>
              </a:solidFill>
              <a:latin typeface="+mn-lt"/>
            </a:endParaRPr>
          </a:p>
          <a:p>
            <a:pPr marL="331788" indent="-331788" algn="l" eaLnBrk="0" hangingPunct="0">
              <a:spcBef>
                <a:spcPts val="800"/>
              </a:spcBef>
              <a:buFont typeface="Arial" charset="0"/>
              <a:buChar char="•"/>
              <a:defRPr/>
            </a:pPr>
            <a:r>
              <a:rPr lang="ru-RU" sz="2000" dirty="0">
                <a:solidFill>
                  <a:srgbClr val="21438F"/>
                </a:solidFill>
                <a:latin typeface="+mn-lt"/>
              </a:rPr>
              <a:t> Получать точную информацию о текущем состоянии</a:t>
            </a:r>
            <a:r>
              <a:rPr lang="en-US" sz="2000" dirty="0">
                <a:solidFill>
                  <a:srgbClr val="21438F"/>
                </a:solidFill>
                <a:latin typeface="+mn-lt"/>
              </a:rPr>
              <a:t>;</a:t>
            </a:r>
            <a:endParaRPr lang="ru-RU" sz="2000" dirty="0">
              <a:solidFill>
                <a:srgbClr val="21438F"/>
              </a:solidFill>
              <a:latin typeface="+mn-lt"/>
            </a:endParaRPr>
          </a:p>
          <a:p>
            <a:pPr marL="331788" indent="-331788" algn="l" eaLnBrk="0" hangingPunct="0">
              <a:spcBef>
                <a:spcPts val="800"/>
              </a:spcBef>
              <a:buFont typeface="Arial" charset="0"/>
              <a:buChar char="•"/>
              <a:defRPr/>
            </a:pPr>
            <a:r>
              <a:rPr lang="ru-RU" sz="2000" dirty="0">
                <a:solidFill>
                  <a:srgbClr val="21438F"/>
                </a:solidFill>
                <a:latin typeface="+mn-lt"/>
              </a:rPr>
              <a:t> Получить доступ к данным через любой </a:t>
            </a:r>
            <a:r>
              <a:rPr lang="ru-RU" sz="2000" dirty="0" err="1">
                <a:solidFill>
                  <a:srgbClr val="21438F"/>
                </a:solidFill>
                <a:latin typeface="+mn-lt"/>
              </a:rPr>
              <a:t>веб-браузер</a:t>
            </a:r>
            <a:r>
              <a:rPr lang="ru-RU" sz="2000" dirty="0">
                <a:solidFill>
                  <a:srgbClr val="21438F"/>
                </a:solidFill>
                <a:latin typeface="+mn-lt"/>
              </a:rPr>
              <a:t>;</a:t>
            </a:r>
          </a:p>
          <a:p>
            <a:pPr marL="331788" indent="-331788" algn="l" eaLnBrk="0" hangingPunct="0">
              <a:spcBef>
                <a:spcPts val="800"/>
              </a:spcBef>
              <a:buFont typeface="Arial" charset="0"/>
              <a:buChar char="•"/>
              <a:defRPr/>
            </a:pPr>
            <a:r>
              <a:rPr lang="ru-RU" sz="2000" dirty="0">
                <a:solidFill>
                  <a:srgbClr val="21438F"/>
                </a:solidFill>
                <a:latin typeface="+mn-lt"/>
              </a:rPr>
              <a:t> Работать с пользовательским интерфейсом приложения   через любое электронное устройство, имеющее доступ в интернет</a:t>
            </a:r>
            <a:r>
              <a:rPr lang="en-US" sz="2000" dirty="0">
                <a:solidFill>
                  <a:srgbClr val="21438F"/>
                </a:solidFill>
                <a:latin typeface="+mn-lt"/>
              </a:rPr>
              <a:t>: </a:t>
            </a:r>
            <a:r>
              <a:rPr lang="ru-RU" sz="2000" dirty="0">
                <a:solidFill>
                  <a:srgbClr val="21438F"/>
                </a:solidFill>
                <a:latin typeface="+mn-lt"/>
              </a:rPr>
              <a:t>ПК</a:t>
            </a:r>
            <a:r>
              <a:rPr lang="en-US" sz="2000" dirty="0">
                <a:solidFill>
                  <a:srgbClr val="21438F"/>
                </a:solidFill>
                <a:latin typeface="+mn-lt"/>
              </a:rPr>
              <a:t>,</a:t>
            </a:r>
            <a:r>
              <a:rPr lang="ru-RU" sz="2000" dirty="0">
                <a:solidFill>
                  <a:srgbClr val="21438F"/>
                </a:solidFill>
                <a:latin typeface="+mn-lt"/>
              </a:rPr>
              <a:t> планшет или смартфон</a:t>
            </a:r>
            <a:r>
              <a:rPr lang="en-US" sz="2000" dirty="0">
                <a:solidFill>
                  <a:srgbClr val="21438F"/>
                </a:solidFill>
                <a:latin typeface="+mn-lt"/>
              </a:rPr>
              <a:t>.</a:t>
            </a:r>
            <a:endParaRPr lang="ru-RU" sz="2000" dirty="0">
              <a:solidFill>
                <a:srgbClr val="21438F"/>
              </a:solidFill>
              <a:latin typeface="+mn-lt"/>
            </a:endParaRPr>
          </a:p>
          <a:p>
            <a:pPr algn="l">
              <a:defRPr/>
            </a:pP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611188" y="1052513"/>
            <a:ext cx="806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623888">
              <a:buClrTx/>
              <a:buSzTx/>
              <a:buFontTx/>
              <a:buNone/>
              <a:defRPr/>
            </a:pPr>
            <a:r>
              <a:rPr lang="ru-RU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Контроль состояния АЗС</a:t>
            </a:r>
          </a:p>
        </p:txBody>
      </p:sp>
      <p:pic>
        <p:nvPicPr>
          <p:cNvPr id="20483" name="Picture 6" descr="stat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755775"/>
            <a:ext cx="4824412" cy="310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7" descr="jour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9488" y="2044700"/>
            <a:ext cx="3875087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 descr="dashboard_semaphor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7100" y="2908300"/>
            <a:ext cx="4032250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1773238"/>
            <a:ext cx="8229600" cy="27352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000" smtClean="0">
                <a:solidFill>
                  <a:srgbClr val="C00000"/>
                </a:solidFill>
              </a:rPr>
              <a:t>Ознакомиться с работой </a:t>
            </a:r>
            <a:r>
              <a:rPr lang="en-US" sz="3000" smtClean="0">
                <a:solidFill>
                  <a:srgbClr val="C00000"/>
                </a:solidFill>
              </a:rPr>
              <a:t/>
            </a:r>
            <a:br>
              <a:rPr lang="en-US" sz="3000" smtClean="0">
                <a:solidFill>
                  <a:srgbClr val="C00000"/>
                </a:solidFill>
              </a:rPr>
            </a:br>
            <a:r>
              <a:rPr lang="ru-RU" sz="3000" b="1" smtClean="0">
                <a:solidFill>
                  <a:srgbClr val="C00000"/>
                </a:solidFill>
              </a:rPr>
              <a:t>GasKit Dashboard</a:t>
            </a:r>
            <a:r>
              <a:rPr lang="ru-RU" sz="3000" smtClean="0">
                <a:solidFill>
                  <a:srgbClr val="C00000"/>
                </a:solidFill>
              </a:rPr>
              <a:t> можно на демонстрационном сервере: </a:t>
            </a:r>
            <a:r>
              <a:rPr lang="en-US" sz="3000" smtClean="0">
                <a:solidFill>
                  <a:srgbClr val="C00000"/>
                </a:solidFill>
              </a:rPr>
              <a:t/>
            </a:r>
            <a:br>
              <a:rPr lang="en-US" sz="3000" smtClean="0">
                <a:solidFill>
                  <a:srgbClr val="C00000"/>
                </a:solidFill>
              </a:rPr>
            </a:br>
            <a:r>
              <a:rPr lang="en-US" sz="3000" smtClean="0"/>
              <a:t/>
            </a:r>
            <a:br>
              <a:rPr lang="en-US" sz="3000" smtClean="0"/>
            </a:br>
            <a:r>
              <a:rPr lang="en-US" sz="3000" smtClean="0"/>
              <a:t> </a:t>
            </a:r>
            <a:r>
              <a:rPr lang="en-US" sz="3000" smtClean="0">
                <a:hlinkClick r:id="rId2"/>
              </a:rPr>
              <a:t>http://gasnet.ru/dashboard.html</a:t>
            </a:r>
            <a:r>
              <a:rPr lang="ru-RU" sz="3000" smtClean="0"/>
              <a:t> </a:t>
            </a:r>
            <a:r>
              <a:rPr lang="en-US" sz="3000" smtClean="0"/>
              <a:t> </a:t>
            </a:r>
            <a:r>
              <a:rPr lang="ru-RU" sz="3000" smtClean="0">
                <a:solidFill>
                  <a:srgbClr val="0A4387"/>
                </a:solidFill>
              </a:rPr>
              <a:t/>
            </a:r>
            <a:br>
              <a:rPr lang="ru-RU" sz="3000" smtClean="0">
                <a:solidFill>
                  <a:srgbClr val="0A4387"/>
                </a:solidFill>
              </a:rPr>
            </a:br>
            <a:endParaRPr lang="ru-RU" sz="3000" smtClean="0">
              <a:solidFill>
                <a:srgbClr val="0A438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8" name="Rectangle 4"/>
          <p:cNvSpPr>
            <a:spLocks noChangeArrowheads="1"/>
          </p:cNvSpPr>
          <p:nvPr/>
        </p:nvSpPr>
        <p:spPr bwMode="auto">
          <a:xfrm>
            <a:off x="1425575" y="2997200"/>
            <a:ext cx="63007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ctr">
              <a:spcBef>
                <a:spcPts val="800"/>
              </a:spcBef>
              <a:defRPr/>
            </a:pPr>
            <a:r>
              <a:rPr lang="en-US" sz="70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GasNet Office</a:t>
            </a:r>
            <a:endParaRPr lang="ru-RU" sz="7000" b="1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949" name="Text Box 5"/>
          <p:cNvSpPr txBox="1">
            <a:spLocks noChangeArrowheads="1"/>
          </p:cNvSpPr>
          <p:nvPr/>
        </p:nvSpPr>
        <p:spPr bwMode="auto">
          <a:xfrm>
            <a:off x="828675" y="4292600"/>
            <a:ext cx="74882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defTabSz="623888">
              <a:buClrTx/>
              <a:buSzTx/>
              <a:buFontTx/>
              <a:buNone/>
              <a:defRPr/>
            </a:pP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Система управления сетью АЗС</a:t>
            </a:r>
          </a:p>
          <a:p>
            <a:pPr algn="ctr" defTabSz="623888">
              <a:buClrTx/>
              <a:buSzTx/>
              <a:buFontTx/>
              <a:buNone/>
              <a:defRPr/>
            </a:pP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</a:t>
            </a:r>
            <a:r>
              <a:rPr lang="en-US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head-office</a:t>
            </a: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)</a:t>
            </a:r>
          </a:p>
        </p:txBody>
      </p:sp>
      <p:pic>
        <p:nvPicPr>
          <p:cNvPr id="225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592263"/>
            <a:ext cx="2328863" cy="14716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125538"/>
            <a:ext cx="2506663" cy="1584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2534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1557338"/>
            <a:ext cx="2438400" cy="1541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 bwMode="auto">
          <a:xfrm>
            <a:off x="468313" y="1196975"/>
            <a:ext cx="8229600" cy="5619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000" b="1" smtClean="0">
                <a:solidFill>
                  <a:srgbClr val="C00000"/>
                </a:solidFill>
              </a:rPr>
              <a:t>Веб-приложения </a:t>
            </a:r>
            <a:r>
              <a:rPr lang="en-US" sz="3000" b="1" smtClean="0">
                <a:solidFill>
                  <a:srgbClr val="C00000"/>
                </a:solidFill>
              </a:rPr>
              <a:t>GasNet Office</a:t>
            </a:r>
            <a:endParaRPr lang="ru-RU" sz="3000" b="1" smtClean="0">
              <a:solidFill>
                <a:srgbClr val="C00000"/>
              </a:solidFill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 bwMode="auto">
          <a:xfrm>
            <a:off x="2268538" y="1989138"/>
            <a:ext cx="6429375" cy="38877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b="1" smtClean="0">
                <a:solidFill>
                  <a:srgbClr val="0A4387"/>
                </a:solidFill>
              </a:rPr>
              <a:t>GasNet Fuel – </a:t>
            </a:r>
            <a:r>
              <a:rPr lang="ru-RU" sz="2000" smtClean="0">
                <a:solidFill>
                  <a:srgbClr val="0A4387"/>
                </a:solidFill>
              </a:rPr>
              <a:t>система учета движения топлива в сети АЗС,</a:t>
            </a:r>
            <a:r>
              <a:rPr lang="en-US" sz="2000" smtClean="0">
                <a:solidFill>
                  <a:srgbClr val="0A4387"/>
                </a:solidFill>
              </a:rPr>
              <a:t> </a:t>
            </a:r>
            <a:r>
              <a:rPr lang="ru-RU" sz="2000" smtClean="0">
                <a:solidFill>
                  <a:srgbClr val="0A4387"/>
                </a:solidFill>
              </a:rPr>
              <a:t>собирает информацию о движении нефтепродуктов с каждой АЗС,</a:t>
            </a:r>
            <a:r>
              <a:rPr lang="en-US" sz="2000" smtClean="0">
                <a:solidFill>
                  <a:srgbClr val="0A4387"/>
                </a:solidFill>
              </a:rPr>
              <a:t> </a:t>
            </a:r>
            <a:r>
              <a:rPr lang="ru-RU" sz="2000" smtClean="0">
                <a:solidFill>
                  <a:srgbClr val="0A4387"/>
                </a:solidFill>
              </a:rPr>
              <a:t>содержит множество отчетов и аналитику.</a:t>
            </a:r>
            <a:endParaRPr lang="en-US" sz="2000" smtClean="0">
              <a:solidFill>
                <a:srgbClr val="0A4387"/>
              </a:solidFill>
            </a:endParaRPr>
          </a:p>
          <a:p>
            <a:r>
              <a:rPr lang="ru-RU" sz="2000" b="1" smtClean="0">
                <a:solidFill>
                  <a:srgbClr val="0A4387"/>
                </a:solidFill>
              </a:rPr>
              <a:t>GasNet Cards – </a:t>
            </a:r>
            <a:r>
              <a:rPr lang="ru-RU" sz="2000" smtClean="0">
                <a:solidFill>
                  <a:srgbClr val="0A4387"/>
                </a:solidFill>
              </a:rPr>
              <a:t>система безналичного расчета и лояльности</a:t>
            </a:r>
            <a:r>
              <a:rPr lang="en-US" sz="2000" b="1" smtClean="0">
                <a:solidFill>
                  <a:srgbClr val="0A4387"/>
                </a:solidFill>
              </a:rPr>
              <a:t> </a:t>
            </a:r>
            <a:r>
              <a:rPr lang="ru-RU" sz="2000" smtClean="0">
                <a:solidFill>
                  <a:srgbClr val="0A4387"/>
                </a:solidFill>
              </a:rPr>
              <a:t>клиентов в сети АЗС, </a:t>
            </a:r>
            <a:r>
              <a:rPr lang="en-US" sz="2000" smtClean="0">
                <a:solidFill>
                  <a:srgbClr val="0A4387"/>
                </a:solidFill>
              </a:rPr>
              <a:t> </a:t>
            </a:r>
            <a:r>
              <a:rPr lang="ru-RU" sz="2000" smtClean="0">
                <a:solidFill>
                  <a:srgbClr val="0A4387"/>
                </a:solidFill>
              </a:rPr>
              <a:t>предназначена для online-авторизации топливных и дисконтных карт.</a:t>
            </a:r>
          </a:p>
          <a:p>
            <a:r>
              <a:rPr lang="ru-RU" sz="2000" b="1" smtClean="0">
                <a:solidFill>
                  <a:srgbClr val="0A4387"/>
                </a:solidFill>
              </a:rPr>
              <a:t>GasNet Goods – </a:t>
            </a:r>
            <a:r>
              <a:rPr lang="ru-RU" sz="2000" smtClean="0">
                <a:solidFill>
                  <a:srgbClr val="0A4387"/>
                </a:solidFill>
              </a:rPr>
              <a:t>система учета движения товаров в сети</a:t>
            </a:r>
            <a:r>
              <a:rPr lang="ru-RU" sz="2000" b="1" smtClean="0">
                <a:solidFill>
                  <a:srgbClr val="0A4387"/>
                </a:solidFill>
              </a:rPr>
              <a:t> </a:t>
            </a:r>
            <a:r>
              <a:rPr lang="ru-RU" sz="2000" smtClean="0">
                <a:solidFill>
                  <a:srgbClr val="0A4387"/>
                </a:solidFill>
              </a:rPr>
              <a:t>АЗС, позволяет организовать централизованное управление товарооборотом.</a:t>
            </a:r>
          </a:p>
        </p:txBody>
      </p:sp>
      <p:pic>
        <p:nvPicPr>
          <p:cNvPr id="235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773238"/>
            <a:ext cx="1871662" cy="1182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55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068638"/>
            <a:ext cx="1871662" cy="1184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355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4365625"/>
            <a:ext cx="1871662" cy="1182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 bwMode="auto">
          <a:xfrm>
            <a:off x="468313" y="1196975"/>
            <a:ext cx="8229600" cy="5032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smtClean="0">
                <a:solidFill>
                  <a:srgbClr val="C00000"/>
                </a:solidFill>
              </a:rPr>
              <a:t>GasNet Office </a:t>
            </a:r>
            <a:r>
              <a:rPr lang="ru-RU" sz="2800" b="1" smtClean="0">
                <a:solidFill>
                  <a:srgbClr val="C00000"/>
                </a:solidFill>
              </a:rPr>
              <a:t>позволяет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 bwMode="auto">
          <a:xfrm>
            <a:off x="468313" y="1773238"/>
            <a:ext cx="8229600" cy="19431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2000" kern="1200" dirty="0" smtClean="0">
                <a:solidFill>
                  <a:srgbClr val="21438F"/>
                </a:solidFill>
              </a:rPr>
              <a:t>Организовать сбор данных со всех АЗС сети</a:t>
            </a:r>
            <a:r>
              <a:rPr lang="en-US" sz="2000" kern="1200" dirty="0" smtClean="0">
                <a:solidFill>
                  <a:srgbClr val="21438F"/>
                </a:solidFill>
              </a:rPr>
              <a:t>;</a:t>
            </a:r>
          </a:p>
          <a:p>
            <a:pPr>
              <a:defRPr/>
            </a:pPr>
            <a:r>
              <a:rPr lang="ru-RU" sz="2000" kern="1200" dirty="0" smtClean="0">
                <a:solidFill>
                  <a:srgbClr val="21438F"/>
                </a:solidFill>
              </a:rPr>
              <a:t>Анализировать различные отчеты</a:t>
            </a:r>
            <a:r>
              <a:rPr lang="en-US" sz="2000" kern="1200" dirty="0" smtClean="0">
                <a:solidFill>
                  <a:srgbClr val="21438F"/>
                </a:solidFill>
              </a:rPr>
              <a:t>;</a:t>
            </a:r>
          </a:p>
          <a:p>
            <a:pPr>
              <a:defRPr/>
            </a:pPr>
            <a:r>
              <a:rPr lang="ru-RU" sz="2000" kern="1200" dirty="0" smtClean="0">
                <a:solidFill>
                  <a:srgbClr val="21438F"/>
                </a:solidFill>
              </a:rPr>
              <a:t>Эффективно планировать бизнес</a:t>
            </a:r>
            <a:r>
              <a:rPr lang="en-US" sz="2000" kern="1200" dirty="0" smtClean="0">
                <a:solidFill>
                  <a:srgbClr val="21438F"/>
                </a:solidFill>
              </a:rPr>
              <a:t>;</a:t>
            </a:r>
          </a:p>
          <a:p>
            <a:pPr>
              <a:defRPr/>
            </a:pPr>
            <a:r>
              <a:rPr lang="ru-RU" sz="2000" kern="1200" dirty="0" smtClean="0">
                <a:solidFill>
                  <a:srgbClr val="21438F"/>
                </a:solidFill>
              </a:rPr>
              <a:t>Сократить и оптимизировать расходы на владение системой.</a:t>
            </a:r>
          </a:p>
          <a:p>
            <a:pPr>
              <a:buFont typeface="Arial" charset="0"/>
              <a:buNone/>
              <a:defRPr/>
            </a:pPr>
            <a:endParaRPr lang="ru-RU" sz="2000" kern="1200" dirty="0" smtClean="0">
              <a:solidFill>
                <a:srgbClr val="21438F"/>
              </a:solidFill>
            </a:endParaRPr>
          </a:p>
          <a:p>
            <a:pPr>
              <a:buFont typeface="Arial" charset="0"/>
              <a:buNone/>
              <a:defRPr/>
            </a:pPr>
            <a:endParaRPr lang="ru-RU" sz="2000" kern="1200" dirty="0" smtClean="0">
              <a:solidFill>
                <a:srgbClr val="21438F"/>
              </a:solidFill>
            </a:endParaRPr>
          </a:p>
          <a:p>
            <a:pPr>
              <a:buFont typeface="Arial" charset="0"/>
              <a:buNone/>
              <a:defRPr/>
            </a:pPr>
            <a:endParaRPr lang="ru-RU" sz="2000" kern="1200" dirty="0" smtClean="0">
              <a:solidFill>
                <a:srgbClr val="21438F"/>
              </a:solidFill>
            </a:endParaRPr>
          </a:p>
          <a:p>
            <a:pPr>
              <a:buFont typeface="Arial" charset="0"/>
              <a:buNone/>
              <a:defRPr/>
            </a:pPr>
            <a:endParaRPr lang="ru-RU" sz="2000" kern="1200" dirty="0" smtClean="0">
              <a:solidFill>
                <a:srgbClr val="21438F"/>
              </a:solidFill>
            </a:endParaRPr>
          </a:p>
          <a:p>
            <a:pPr>
              <a:buFont typeface="Arial" charset="0"/>
              <a:buNone/>
              <a:defRPr/>
            </a:pPr>
            <a:endParaRPr lang="ru-RU" sz="2000" kern="1200" dirty="0" smtClean="0">
              <a:solidFill>
                <a:srgbClr val="21438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1773238"/>
            <a:ext cx="8229600" cy="27352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000" smtClean="0">
                <a:solidFill>
                  <a:srgbClr val="C00000"/>
                </a:solidFill>
              </a:rPr>
              <a:t>Ознакомиться с работой </a:t>
            </a:r>
            <a:r>
              <a:rPr lang="en-US" sz="3000" smtClean="0">
                <a:solidFill>
                  <a:srgbClr val="C00000"/>
                </a:solidFill>
              </a:rPr>
              <a:t/>
            </a:r>
            <a:br>
              <a:rPr lang="en-US" sz="3000" smtClean="0">
                <a:solidFill>
                  <a:srgbClr val="C00000"/>
                </a:solidFill>
              </a:rPr>
            </a:br>
            <a:r>
              <a:rPr lang="ru-RU" sz="3000" smtClean="0">
                <a:solidFill>
                  <a:srgbClr val="C00000"/>
                </a:solidFill>
              </a:rPr>
              <a:t>веб-приложений </a:t>
            </a:r>
            <a:r>
              <a:rPr lang="en-US" sz="3000" b="1" smtClean="0">
                <a:solidFill>
                  <a:srgbClr val="C00000"/>
                </a:solidFill>
              </a:rPr>
              <a:t>GasNet Office</a:t>
            </a:r>
            <a:r>
              <a:rPr lang="ru-RU" sz="3000" smtClean="0">
                <a:solidFill>
                  <a:srgbClr val="C00000"/>
                </a:solidFill>
              </a:rPr>
              <a:t> </a:t>
            </a:r>
            <a:r>
              <a:rPr lang="en-US" sz="3000" smtClean="0">
                <a:solidFill>
                  <a:srgbClr val="C00000"/>
                </a:solidFill>
              </a:rPr>
              <a:t/>
            </a:r>
            <a:br>
              <a:rPr lang="en-US" sz="3000" smtClean="0">
                <a:solidFill>
                  <a:srgbClr val="C00000"/>
                </a:solidFill>
              </a:rPr>
            </a:br>
            <a:r>
              <a:rPr lang="ru-RU" sz="3000" smtClean="0">
                <a:solidFill>
                  <a:srgbClr val="C00000"/>
                </a:solidFill>
              </a:rPr>
              <a:t>можно на демонстрационном сервере: </a:t>
            </a:r>
            <a:r>
              <a:rPr lang="en-US" sz="3000" smtClean="0">
                <a:solidFill>
                  <a:srgbClr val="C00000"/>
                </a:solidFill>
              </a:rPr>
              <a:t/>
            </a:r>
            <a:br>
              <a:rPr lang="en-US" sz="3000" smtClean="0">
                <a:solidFill>
                  <a:srgbClr val="C00000"/>
                </a:solidFill>
              </a:rPr>
            </a:br>
            <a:r>
              <a:rPr lang="en-US" sz="3000" smtClean="0"/>
              <a:t/>
            </a:r>
            <a:br>
              <a:rPr lang="en-US" sz="3000" smtClean="0"/>
            </a:br>
            <a:r>
              <a:rPr lang="en-US" sz="3000" smtClean="0">
                <a:solidFill>
                  <a:srgbClr val="0A4387"/>
                </a:solidFill>
                <a:hlinkClick r:id="rId2"/>
              </a:rPr>
              <a:t>http://demo.gasnet.ru/</a:t>
            </a:r>
            <a:r>
              <a:rPr lang="en-US" sz="3000" smtClean="0">
                <a:solidFill>
                  <a:srgbClr val="0A4387"/>
                </a:solidFill>
              </a:rPr>
              <a:t>  </a:t>
            </a:r>
            <a:r>
              <a:rPr lang="ru-RU" sz="3000" smtClean="0">
                <a:solidFill>
                  <a:srgbClr val="0A4387"/>
                </a:solidFill>
              </a:rPr>
              <a:t/>
            </a:r>
            <a:br>
              <a:rPr lang="ru-RU" sz="3000" smtClean="0">
                <a:solidFill>
                  <a:srgbClr val="0A4387"/>
                </a:solidFill>
              </a:rPr>
            </a:br>
            <a:endParaRPr lang="ru-RU" sz="3000" smtClean="0">
              <a:solidFill>
                <a:srgbClr val="0A438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ChangeArrowheads="1"/>
          </p:cNvSpPr>
          <p:nvPr/>
        </p:nvSpPr>
        <p:spPr bwMode="auto">
          <a:xfrm>
            <a:off x="1425575" y="2997200"/>
            <a:ext cx="63007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ctr">
              <a:spcBef>
                <a:spcPts val="800"/>
              </a:spcBef>
              <a:defRPr/>
            </a:pPr>
            <a:r>
              <a:rPr lang="en-US" sz="80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GasNet Fuel</a:t>
            </a:r>
            <a:endParaRPr lang="ru-RU" sz="8000" b="1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52259" name="Text Box 3"/>
          <p:cNvSpPr txBox="1">
            <a:spLocks noChangeArrowheads="1"/>
          </p:cNvSpPr>
          <p:nvPr/>
        </p:nvSpPr>
        <p:spPr bwMode="auto">
          <a:xfrm>
            <a:off x="2632075" y="4292600"/>
            <a:ext cx="38846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623888">
              <a:buClrTx/>
              <a:buSzTx/>
              <a:buFontTx/>
              <a:buNone/>
              <a:defRPr/>
            </a:pP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Учет движения </a:t>
            </a:r>
          </a:p>
          <a:p>
            <a:pPr algn="ctr" defTabSz="623888">
              <a:buClrTx/>
              <a:buSzTx/>
              <a:buFontTx/>
              <a:buNone/>
              <a:defRPr/>
            </a:pP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нефтепродуктов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1341438"/>
            <a:ext cx="2808287" cy="177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5538"/>
            <a:ext cx="8229600" cy="431800"/>
          </a:xfrm>
        </p:spPr>
        <p:txBody>
          <a:bodyPr/>
          <a:lstStyle/>
          <a:p>
            <a:pPr>
              <a:defRPr/>
            </a:pPr>
            <a:r>
              <a:rPr lang="en-US" sz="2800" b="1" kern="12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GasNet</a:t>
            </a:r>
            <a:r>
              <a:rPr lang="en-US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Fuel </a:t>
            </a:r>
            <a:r>
              <a:rPr lang="ru-RU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позволяет</a:t>
            </a:r>
            <a:endParaRPr lang="ru-RU" sz="2800" dirty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 bwMode="auto">
          <a:xfrm>
            <a:off x="468313" y="1773238"/>
            <a:ext cx="8229600" cy="3024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smtClean="0">
                <a:solidFill>
                  <a:srgbClr val="21438F"/>
                </a:solidFill>
              </a:rPr>
              <a:t>Отслеживать и контролировать продажи топлива</a:t>
            </a:r>
            <a:r>
              <a:rPr lang="en-US" sz="2000" smtClean="0">
                <a:solidFill>
                  <a:srgbClr val="21438F"/>
                </a:solidFill>
              </a:rPr>
              <a:t>; </a:t>
            </a:r>
            <a:endParaRPr lang="ru-RU" sz="2000" smtClean="0">
              <a:solidFill>
                <a:srgbClr val="21438F"/>
              </a:solidFill>
            </a:endParaRPr>
          </a:p>
          <a:p>
            <a:r>
              <a:rPr lang="ru-RU" sz="2000" smtClean="0">
                <a:solidFill>
                  <a:srgbClr val="21438F"/>
                </a:solidFill>
              </a:rPr>
              <a:t>Планировать поставки запасов топлива</a:t>
            </a:r>
            <a:r>
              <a:rPr lang="en-US" sz="2000" smtClean="0">
                <a:solidFill>
                  <a:srgbClr val="21438F"/>
                </a:solidFill>
              </a:rPr>
              <a:t>;</a:t>
            </a:r>
            <a:endParaRPr lang="ru-RU" sz="2000" smtClean="0">
              <a:solidFill>
                <a:srgbClr val="21438F"/>
              </a:solidFill>
            </a:endParaRPr>
          </a:p>
          <a:p>
            <a:r>
              <a:rPr lang="ru-RU" sz="2000" smtClean="0">
                <a:solidFill>
                  <a:srgbClr val="21438F"/>
                </a:solidFill>
              </a:rPr>
              <a:t>Осуществлять удаленное управление и выявлять конфликтные ситуаций с клиентами</a:t>
            </a:r>
            <a:r>
              <a:rPr lang="en-US" sz="2000" smtClean="0">
                <a:solidFill>
                  <a:srgbClr val="21438F"/>
                </a:solidFill>
              </a:rPr>
              <a:t>; </a:t>
            </a:r>
            <a:endParaRPr lang="ru-RU" sz="2000" smtClean="0">
              <a:solidFill>
                <a:srgbClr val="21438F"/>
              </a:solidFill>
            </a:endParaRPr>
          </a:p>
          <a:p>
            <a:r>
              <a:rPr lang="ru-RU" sz="2000" smtClean="0">
                <a:solidFill>
                  <a:srgbClr val="21438F"/>
                </a:solidFill>
              </a:rPr>
              <a:t>Выявлять мошенничество</a:t>
            </a:r>
            <a:r>
              <a:rPr lang="en-US" sz="2000" smtClean="0">
                <a:solidFill>
                  <a:srgbClr val="21438F"/>
                </a:solidFill>
              </a:rPr>
              <a:t>; </a:t>
            </a:r>
            <a:endParaRPr lang="ru-RU" sz="2000" smtClean="0">
              <a:solidFill>
                <a:srgbClr val="21438F"/>
              </a:solidFill>
            </a:endParaRPr>
          </a:p>
          <a:p>
            <a:r>
              <a:rPr lang="ru-RU" sz="2000" smtClean="0">
                <a:solidFill>
                  <a:srgbClr val="21438F"/>
                </a:solidFill>
              </a:rPr>
              <a:t>Выполнять удаленную диагностику оборудования с использованием косвенных данных</a:t>
            </a:r>
            <a:r>
              <a:rPr lang="en-US" sz="2000" smtClean="0">
                <a:solidFill>
                  <a:srgbClr val="21438F"/>
                </a:solidFill>
              </a:rPr>
              <a:t>.</a:t>
            </a:r>
            <a:endParaRPr lang="ru-RU" sz="2000" smtClean="0">
              <a:solidFill>
                <a:srgbClr val="21438F"/>
              </a:solidFill>
            </a:endParaRPr>
          </a:p>
        </p:txBody>
      </p:sp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611188" y="4868863"/>
            <a:ext cx="7993062" cy="8636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2" name="Rectangle 4"/>
          <p:cNvSpPr>
            <a:spLocks noChangeArrowheads="1"/>
          </p:cNvSpPr>
          <p:nvPr/>
        </p:nvSpPr>
        <p:spPr bwMode="auto">
          <a:xfrm>
            <a:off x="323850" y="1125538"/>
            <a:ext cx="835183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ctr" defTabSz="623888">
              <a:defRPr/>
            </a:pPr>
            <a:r>
              <a:rPr lang="ru-RU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Разнообразные отчеты</a:t>
            </a:r>
          </a:p>
        </p:txBody>
      </p:sp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844675"/>
            <a:ext cx="4589462" cy="3232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2713" y="2133600"/>
            <a:ext cx="4652962" cy="231933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4076700"/>
            <a:ext cx="4608512" cy="1589088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ChangeArrowheads="1"/>
          </p:cNvSpPr>
          <p:nvPr/>
        </p:nvSpPr>
        <p:spPr bwMode="auto">
          <a:xfrm>
            <a:off x="1187450" y="3009900"/>
            <a:ext cx="6675438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ctr">
              <a:spcBef>
                <a:spcPts val="800"/>
              </a:spcBef>
              <a:defRPr/>
            </a:pPr>
            <a:r>
              <a:rPr lang="en-US" sz="75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GasNet Cards</a:t>
            </a:r>
            <a:endParaRPr lang="ru-RU" sz="7500" b="1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44067" name="Text Box 3"/>
          <p:cNvSpPr txBox="1">
            <a:spLocks noChangeArrowheads="1"/>
          </p:cNvSpPr>
          <p:nvPr/>
        </p:nvSpPr>
        <p:spPr bwMode="auto">
          <a:xfrm>
            <a:off x="1979613" y="4233863"/>
            <a:ext cx="515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623888">
              <a:buClrTx/>
              <a:buSzTx/>
              <a:buFontTx/>
              <a:buNone/>
              <a:defRPr/>
            </a:pP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Процессинг топливных</a:t>
            </a:r>
          </a:p>
          <a:p>
            <a:pPr algn="ctr" defTabSz="623888">
              <a:buClrTx/>
              <a:buSzTx/>
              <a:buFontTx/>
              <a:buNone/>
              <a:defRPr/>
            </a:pP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и дисконтных карт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268413"/>
            <a:ext cx="3024188" cy="191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ChangeArrowheads="1"/>
          </p:cNvSpPr>
          <p:nvPr/>
        </p:nvSpPr>
        <p:spPr bwMode="auto">
          <a:xfrm>
            <a:off x="468313" y="1125538"/>
            <a:ext cx="80645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ctr" defTabSz="623888">
              <a:defRPr/>
            </a:pPr>
            <a:r>
              <a:rPr lang="ru-RU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Управление карточной системой сети АЗС</a:t>
            </a:r>
          </a:p>
        </p:txBody>
      </p:sp>
      <p:pic>
        <p:nvPicPr>
          <p:cNvPr id="345094" name="Picture 6" descr="pi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063" y="1844675"/>
            <a:ext cx="4608512" cy="2884488"/>
          </a:xfrm>
          <a:prstGeom prst="rect">
            <a:avLst/>
          </a:prstGeom>
          <a:noFill/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4509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5925" y="2420938"/>
            <a:ext cx="4378325" cy="2649537"/>
          </a:xfrm>
          <a:prstGeom prst="rect">
            <a:avLst/>
          </a:prstGeom>
          <a:noFill/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45095" name="Picture 7" descr="pic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6925" y="3862388"/>
            <a:ext cx="4967288" cy="1851025"/>
          </a:xfrm>
          <a:prstGeom prst="rect">
            <a:avLst/>
          </a:prstGeom>
          <a:noFill/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96975"/>
            <a:ext cx="8229600" cy="503238"/>
          </a:xfrm>
        </p:spPr>
        <p:txBody>
          <a:bodyPr/>
          <a:lstStyle/>
          <a:p>
            <a:pPr>
              <a:defRPr/>
            </a:pPr>
            <a:r>
              <a:rPr lang="en-US" sz="2800" b="1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GasNet</a:t>
            </a:r>
            <a:r>
              <a:rPr lang="en-US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Cards</a:t>
            </a: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позволяет</a:t>
            </a:r>
            <a:b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</a:br>
            <a:endParaRPr lang="ru-RU" sz="2800" dirty="0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 bwMode="auto">
          <a:xfrm>
            <a:off x="468313" y="1989138"/>
            <a:ext cx="8229600" cy="29813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2000" smtClean="0">
                <a:solidFill>
                  <a:srgbClr val="21438F"/>
                </a:solidFill>
              </a:rPr>
              <a:t>Работать с дисконтными и топливными картами;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Создавать разные программы лояльности для работы с клиентами</a:t>
            </a:r>
            <a:r>
              <a:rPr lang="en-US" sz="2000" smtClean="0">
                <a:solidFill>
                  <a:srgbClr val="21438F"/>
                </a:solidFill>
              </a:rPr>
              <a:t>;</a:t>
            </a:r>
            <a:endParaRPr lang="ru-RU" sz="2000" smtClean="0">
              <a:solidFill>
                <a:srgbClr val="21438F"/>
              </a:solidFill>
            </a:endParaRPr>
          </a:p>
          <a:p>
            <a:r>
              <a:rPr lang="ru-RU" sz="2000" smtClean="0">
                <a:solidFill>
                  <a:srgbClr val="21438F"/>
                </a:solidFill>
              </a:rPr>
              <a:t>Получать отчеты по картам;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Выставлять счета корпоративным клиентам;</a:t>
            </a:r>
          </a:p>
          <a:p>
            <a:r>
              <a:rPr lang="ru-RU" sz="2000" smtClean="0">
                <a:solidFill>
                  <a:srgbClr val="21438F"/>
                </a:solidFill>
              </a:rPr>
              <a:t>Предоставлять доступ корпоративным клиентам через личный кабинет карточной системы.</a:t>
            </a:r>
          </a:p>
          <a:p>
            <a:endParaRPr lang="ru-RU" sz="2400" smtClean="0"/>
          </a:p>
          <a:p>
            <a:endParaRPr lang="en-US" sz="2400" smtClean="0"/>
          </a:p>
          <a:p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5" name="Text Box 3"/>
          <p:cNvSpPr txBox="1">
            <a:spLocks noChangeArrowheads="1"/>
          </p:cNvSpPr>
          <p:nvPr/>
        </p:nvSpPr>
        <p:spPr bwMode="auto">
          <a:xfrm>
            <a:off x="1979613" y="4251325"/>
            <a:ext cx="5446712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623888">
              <a:buClrTx/>
              <a:buSzTx/>
              <a:buFontTx/>
              <a:buNone/>
              <a:defRPr/>
            </a:pP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Учет движения товаров </a:t>
            </a:r>
          </a:p>
          <a:p>
            <a:pPr algn="ctr" defTabSz="623888">
              <a:buClrTx/>
              <a:buSzTx/>
              <a:buFontTx/>
              <a:buNone/>
              <a:defRPr/>
            </a:pPr>
            <a:r>
              <a:rPr lang="ru-RU" sz="3200" b="1" i="1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 сети АЗС</a:t>
            </a:r>
          </a:p>
          <a:p>
            <a:pPr algn="ctr" defTabSz="623888">
              <a:buClrTx/>
              <a:buSzTx/>
              <a:buFontTx/>
              <a:buNone/>
              <a:defRPr/>
            </a:pPr>
            <a:endParaRPr lang="ru-RU" sz="3200" b="1" i="1">
              <a:solidFill>
                <a:srgbClr val="21438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346116" name="Rectangle 4"/>
          <p:cNvSpPr>
            <a:spLocks noChangeArrowheads="1"/>
          </p:cNvSpPr>
          <p:nvPr/>
        </p:nvSpPr>
        <p:spPr bwMode="auto">
          <a:xfrm>
            <a:off x="1116013" y="2997200"/>
            <a:ext cx="6985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ctr">
              <a:spcBef>
                <a:spcPts val="800"/>
              </a:spcBef>
              <a:defRPr/>
            </a:pPr>
            <a:r>
              <a:rPr lang="en-US" sz="75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GasNet Goods</a:t>
            </a:r>
            <a:endParaRPr lang="ru-RU" sz="7500" b="1" i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277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1341438"/>
            <a:ext cx="2940050" cy="1858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4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844675"/>
            <a:ext cx="4535488" cy="2381250"/>
          </a:xfrm>
          <a:prstGeom prst="rect">
            <a:avLst/>
          </a:prstGeom>
          <a:noFill/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347138" name="Rectangle 2"/>
          <p:cNvSpPr>
            <a:spLocks noChangeArrowheads="1"/>
          </p:cNvSpPr>
          <p:nvPr/>
        </p:nvSpPr>
        <p:spPr bwMode="auto">
          <a:xfrm>
            <a:off x="539750" y="1125538"/>
            <a:ext cx="82804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ctr" defTabSz="623888">
              <a:defRPr/>
            </a:pPr>
            <a:r>
              <a:rPr lang="ru-RU" sz="28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Автоматизация управления товарами</a:t>
            </a:r>
          </a:p>
        </p:txBody>
      </p:sp>
      <p:pic>
        <p:nvPicPr>
          <p:cNvPr id="3471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2349500"/>
            <a:ext cx="5048250" cy="2728913"/>
          </a:xfrm>
          <a:prstGeom prst="rect">
            <a:avLst/>
          </a:prstGeom>
          <a:noFill/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34714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3213100"/>
            <a:ext cx="3816350" cy="2463800"/>
          </a:xfrm>
          <a:prstGeom prst="rect">
            <a:avLst/>
          </a:prstGeom>
          <a:noFill/>
          <a:ln w="3175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1125538"/>
            <a:ext cx="7772400" cy="433387"/>
          </a:xfrm>
        </p:spPr>
        <p:txBody>
          <a:bodyPr/>
          <a:lstStyle/>
          <a:p>
            <a:pPr defTabSz="623888">
              <a:defRPr/>
            </a:pPr>
            <a:r>
              <a:rPr lang="en-US" sz="2800" b="1" kern="12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GasNet</a:t>
            </a:r>
            <a:r>
              <a:rPr lang="en-US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 Goods </a:t>
            </a:r>
            <a:r>
              <a:rPr lang="ru-RU" sz="2800" b="1" kern="12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позволяет</a:t>
            </a:r>
            <a:endParaRPr lang="ru-RU" sz="2800" b="1" kern="1200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n-ea"/>
              <a:cs typeface="Arial" charset="0"/>
            </a:endParaRPr>
          </a:p>
        </p:txBody>
      </p:sp>
      <p:sp>
        <p:nvSpPr>
          <p:cNvPr id="34819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755650" y="1773238"/>
            <a:ext cx="7777163" cy="23764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31788" indent="-331788" algn="l">
              <a:buFont typeface="Arial" charset="0"/>
              <a:buChar char="•"/>
            </a:pPr>
            <a:r>
              <a:rPr lang="ru-RU" sz="2000" smtClean="0">
                <a:solidFill>
                  <a:srgbClr val="2851AE"/>
                </a:solidFill>
              </a:rPr>
              <a:t> </a:t>
            </a:r>
            <a:r>
              <a:rPr lang="ru-RU" sz="2000" smtClean="0">
                <a:solidFill>
                  <a:srgbClr val="21438F"/>
                </a:solidFill>
              </a:rPr>
              <a:t>Управлять торговыми документами</a:t>
            </a:r>
            <a:r>
              <a:rPr lang="en-US" sz="2000" smtClean="0">
                <a:solidFill>
                  <a:srgbClr val="21438F"/>
                </a:solidFill>
              </a:rPr>
              <a:t>; </a:t>
            </a:r>
            <a:endParaRPr lang="ru-RU" sz="2000" smtClean="0">
              <a:solidFill>
                <a:srgbClr val="21438F"/>
              </a:solidFill>
            </a:endParaRPr>
          </a:p>
          <a:p>
            <a:pPr marL="331788" indent="-331788" algn="l">
              <a:buFont typeface="Arial" charset="0"/>
              <a:buChar char="•"/>
            </a:pPr>
            <a:r>
              <a:rPr lang="ru-RU" sz="2000" smtClean="0">
                <a:solidFill>
                  <a:srgbClr val="21438F"/>
                </a:solidFill>
              </a:rPr>
              <a:t> Получать ежедневные отчеты</a:t>
            </a:r>
            <a:r>
              <a:rPr lang="en-US" sz="2000" smtClean="0">
                <a:solidFill>
                  <a:srgbClr val="21438F"/>
                </a:solidFill>
              </a:rPr>
              <a:t>;</a:t>
            </a:r>
            <a:endParaRPr lang="ru-RU" sz="2000" smtClean="0">
              <a:solidFill>
                <a:srgbClr val="21438F"/>
              </a:solidFill>
            </a:endParaRPr>
          </a:p>
          <a:p>
            <a:pPr marL="331788" indent="-331788" algn="l">
              <a:buFont typeface="Arial" charset="0"/>
              <a:buChar char="•"/>
            </a:pPr>
            <a:r>
              <a:rPr lang="ru-RU" sz="2000" smtClean="0">
                <a:solidFill>
                  <a:srgbClr val="21438F"/>
                </a:solidFill>
              </a:rPr>
              <a:t> Планировать поставки товаров в магазины</a:t>
            </a:r>
            <a:r>
              <a:rPr lang="en-US" sz="2000" smtClean="0">
                <a:solidFill>
                  <a:srgbClr val="21438F"/>
                </a:solidFill>
              </a:rPr>
              <a:t>; </a:t>
            </a:r>
            <a:endParaRPr lang="ru-RU" sz="2000" smtClean="0">
              <a:solidFill>
                <a:srgbClr val="21438F"/>
              </a:solidFill>
            </a:endParaRPr>
          </a:p>
          <a:p>
            <a:pPr marL="331788" indent="-331788" algn="l">
              <a:buFont typeface="Arial" charset="0"/>
              <a:buChar char="•"/>
            </a:pPr>
            <a:r>
              <a:rPr lang="ru-RU" sz="2000" smtClean="0">
                <a:solidFill>
                  <a:srgbClr val="21438F"/>
                </a:solidFill>
              </a:rPr>
              <a:t> Проводить анализ торговой активности для каждой АЗС отдельно, а также для всей сети АЗС в целом</a:t>
            </a:r>
            <a:r>
              <a:rPr lang="en-US" sz="2000" smtClean="0">
                <a:solidFill>
                  <a:srgbClr val="21438F"/>
                </a:solidFill>
              </a:rPr>
              <a:t>.</a:t>
            </a:r>
            <a:endParaRPr lang="ru-RU" sz="2000" smtClean="0">
              <a:solidFill>
                <a:srgbClr val="21438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989138"/>
            <a:ext cx="7700963" cy="3240087"/>
          </a:xfrm>
          <a:ln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CC0000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3200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Если хотите познакомиться </a:t>
            </a:r>
            <a:r>
              <a:rPr lang="en-US" sz="3200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/>
            </a:r>
            <a:br>
              <a:rPr lang="en-US" sz="3200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</a:br>
            <a:r>
              <a:rPr lang="ru-RU" sz="3200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с нами получше:</a:t>
            </a:r>
            <a:r>
              <a:rPr lang="en-US" sz="3200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/>
            </a:r>
            <a:br>
              <a:rPr lang="en-US" sz="3200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</a:br>
            <a:r>
              <a:rPr lang="ru-RU" sz="3200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/>
            </a:r>
            <a:br>
              <a:rPr lang="ru-RU" sz="3200" b="1" i="1" smtClean="0">
                <a:solidFill>
                  <a:srgbClr val="2143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</a:br>
            <a:r>
              <a:rPr lang="en-US" sz="6000" b="1" i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www.GasNet.ru</a:t>
            </a:r>
            <a:endParaRPr lang="en-GB" sz="6000" b="1" i="1" smtClean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>
            <a:tab pos="0" algn="l"/>
            <a:tab pos="447675" algn="l"/>
            <a:tab pos="896938" algn="l"/>
            <a:tab pos="1346200" algn="l"/>
            <a:tab pos="1795463" algn="l"/>
            <a:tab pos="2244725" algn="l"/>
            <a:tab pos="2693988" algn="l"/>
            <a:tab pos="3143250" algn="l"/>
            <a:tab pos="3592513" algn="l"/>
            <a:tab pos="4041775" algn="l"/>
            <a:tab pos="4491038" algn="l"/>
            <a:tab pos="4940300" algn="l"/>
            <a:tab pos="5389563" algn="l"/>
            <a:tab pos="5838825" algn="l"/>
            <a:tab pos="6288088" algn="l"/>
            <a:tab pos="6737350" algn="l"/>
            <a:tab pos="7186613" algn="l"/>
            <a:tab pos="7635875" algn="l"/>
            <a:tab pos="8085138" algn="l"/>
            <a:tab pos="8534400" algn="l"/>
            <a:tab pos="8983663" algn="l"/>
          </a:tabLst>
          <a:defRPr kumimoji="0" lang="en-GB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r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>
            <a:tab pos="0" algn="l"/>
            <a:tab pos="447675" algn="l"/>
            <a:tab pos="896938" algn="l"/>
            <a:tab pos="1346200" algn="l"/>
            <a:tab pos="1795463" algn="l"/>
            <a:tab pos="2244725" algn="l"/>
            <a:tab pos="2693988" algn="l"/>
            <a:tab pos="3143250" algn="l"/>
            <a:tab pos="3592513" algn="l"/>
            <a:tab pos="4041775" algn="l"/>
            <a:tab pos="4491038" algn="l"/>
            <a:tab pos="4940300" algn="l"/>
            <a:tab pos="5389563" algn="l"/>
            <a:tab pos="5838825" algn="l"/>
            <a:tab pos="6288088" algn="l"/>
            <a:tab pos="6737350" algn="l"/>
            <a:tab pos="7186613" algn="l"/>
            <a:tab pos="7635875" algn="l"/>
            <a:tab pos="8085138" algn="l"/>
            <a:tab pos="8534400" algn="l"/>
            <a:tab pos="8983663" algn="l"/>
          </a:tabLst>
          <a:defRPr kumimoji="0" lang="en-GB" sz="1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7903</TotalTime>
  <Words>1190</Words>
  <Application>Microsoft Office PowerPoint</Application>
  <PresentationFormat>Экран (4:3)</PresentationFormat>
  <Paragraphs>237</Paragraphs>
  <Slides>39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Times New Roman</vt:lpstr>
      <vt:lpstr>Calibri</vt:lpstr>
      <vt:lpstr>Оформление по умолчанию</vt:lpstr>
      <vt:lpstr>Adobe Acrobat Document</vt:lpstr>
      <vt:lpstr>GasNet - современные системы автоматизации АЗС</vt:lpstr>
      <vt:lpstr>О нас</vt:lpstr>
      <vt:lpstr>Слайд 3</vt:lpstr>
      <vt:lpstr>GasKit</vt:lpstr>
      <vt:lpstr>Слайд 5</vt:lpstr>
      <vt:lpstr>Основные функции системы GasKit</vt:lpstr>
      <vt:lpstr>GasKit обеспечивает</vt:lpstr>
      <vt:lpstr>Предназначение конфигураций GasKit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Поддерживаемое оборудование (ТРК)</vt:lpstr>
      <vt:lpstr>Поддерживаемое оборудование</vt:lpstr>
      <vt:lpstr>Скачать демоверсию системы  GasKit v.9.0 Std можно по ссылке:  http://gasnet.ru/gaskit_demo.html  </vt:lpstr>
      <vt:lpstr>GasKit Dashboard</vt:lpstr>
      <vt:lpstr>Слайд 22</vt:lpstr>
      <vt:lpstr>GasKit Dashboard позволяет:</vt:lpstr>
      <vt:lpstr>Слайд 24</vt:lpstr>
      <vt:lpstr>Ознакомиться с работой  GasKit Dashboard можно на демонстрационном сервере:    http://gasnet.ru/dashboard.html   </vt:lpstr>
      <vt:lpstr>Слайд 26</vt:lpstr>
      <vt:lpstr>Веб-приложения GasNet Office</vt:lpstr>
      <vt:lpstr>GasNet Office позволяет</vt:lpstr>
      <vt:lpstr>Ознакомиться с работой  веб-приложений GasNet Office  можно на демонстрационном сервере:   http://demo.gasnet.ru/   </vt:lpstr>
      <vt:lpstr>Слайд 30</vt:lpstr>
      <vt:lpstr>GasNet Fuel позволяет</vt:lpstr>
      <vt:lpstr>Слайд 32</vt:lpstr>
      <vt:lpstr>Слайд 33</vt:lpstr>
      <vt:lpstr>Слайд 34</vt:lpstr>
      <vt:lpstr>GasNet Cards позволяет </vt:lpstr>
      <vt:lpstr>Слайд 36</vt:lpstr>
      <vt:lpstr>Слайд 37</vt:lpstr>
      <vt:lpstr>GasNet Goods позволяет</vt:lpstr>
      <vt:lpstr>Если хотите познакомиться  с нами получше:  www.GasNet.ru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Бонусная программа для партнеров</dc:title>
  <dc:creator>Andrey Badin</dc:creator>
  <cp:lastModifiedBy>Boris Smirnov</cp:lastModifiedBy>
  <cp:revision>228</cp:revision>
  <dcterms:modified xsi:type="dcterms:W3CDTF">2018-01-22T18:24:14Z</dcterms:modified>
</cp:coreProperties>
</file>